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65" r:id="rId2"/>
    <p:sldId id="291" r:id="rId3"/>
    <p:sldId id="292" r:id="rId4"/>
    <p:sldId id="293" r:id="rId5"/>
    <p:sldId id="294" r:id="rId6"/>
    <p:sldId id="297" r:id="rId7"/>
    <p:sldId id="298" r:id="rId8"/>
    <p:sldId id="299" r:id="rId9"/>
    <p:sldId id="257" r:id="rId10"/>
    <p:sldId id="258" r:id="rId11"/>
    <p:sldId id="259"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6" r:id="rId28"/>
    <p:sldId id="282" r:id="rId29"/>
    <p:sldId id="283" r:id="rId30"/>
    <p:sldId id="284" r:id="rId31"/>
    <p:sldId id="288" r:id="rId32"/>
    <p:sldId id="289" r:id="rId33"/>
    <p:sldId id="29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33" autoAdjust="0"/>
    <p:restoredTop sz="94660"/>
  </p:normalViewPr>
  <p:slideViewPr>
    <p:cSldViewPr snapToGrid="0">
      <p:cViewPr>
        <p:scale>
          <a:sx n="90" d="100"/>
          <a:sy n="90" d="100"/>
        </p:scale>
        <p:origin x="-80" y="-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Count</c:v>
                </c:pt>
              </c:strCache>
            </c:strRef>
          </c:tx>
          <c:explosion val="25"/>
          <c:cat>
            <c:strRef>
              <c:f>Sheet1!$A$2:$A$10</c:f>
              <c:strCache>
                <c:ptCount val="9"/>
                <c:pt idx="0">
                  <c:v>ClinVar</c:v>
                </c:pt>
                <c:pt idx="1">
                  <c:v>ICGC</c:v>
                </c:pt>
                <c:pt idx="2">
                  <c:v>ICGC-TARGET</c:v>
                </c:pt>
                <c:pt idx="3">
                  <c:v>ICGC-TCGA</c:v>
                </c:pt>
                <c:pt idx="4">
                  <c:v>TARGET</c:v>
                </c:pt>
                <c:pt idx="5">
                  <c:v>TCGA</c:v>
                </c:pt>
                <c:pt idx="6">
                  <c:v>COSMIC</c:v>
                </c:pt>
                <c:pt idx="7">
                  <c:v>IntOGen</c:v>
                </c:pt>
                <c:pt idx="8">
                  <c:v>EDRN</c:v>
                </c:pt>
              </c:strCache>
            </c:strRef>
          </c:cat>
          <c:val>
            <c:numRef>
              <c:f>Sheet1!$B$2:$B$10</c:f>
              <c:numCache>
                <c:formatCode>General</c:formatCode>
                <c:ptCount val="9"/>
                <c:pt idx="0">
                  <c:v>1139.0</c:v>
                </c:pt>
                <c:pt idx="1">
                  <c:v>32.0</c:v>
                </c:pt>
                <c:pt idx="2">
                  <c:v>2.0</c:v>
                </c:pt>
                <c:pt idx="3">
                  <c:v>17.0</c:v>
                </c:pt>
                <c:pt idx="4">
                  <c:v>9.0</c:v>
                </c:pt>
                <c:pt idx="5">
                  <c:v>33.0</c:v>
                </c:pt>
                <c:pt idx="6">
                  <c:v>2067.0</c:v>
                </c:pt>
                <c:pt idx="7">
                  <c:v>13.0</c:v>
                </c:pt>
                <c:pt idx="8">
                  <c:v>31.0</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787985260746647"/>
          <c:y val="0.0467712254486521"/>
          <c:w val="0.196769512427336"/>
          <c:h val="0.901780972010764"/>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6CC2C8-2E7E-854D-8C44-4A4697D0E02E}" type="doc">
      <dgm:prSet loTypeId="urn:microsoft.com/office/officeart/2005/8/layout/vProcess5" loCatId="" qsTypeId="urn:microsoft.com/office/officeart/2005/8/quickstyle/simple1" qsCatId="simple" csTypeId="urn:microsoft.com/office/officeart/2005/8/colors/accent1_5" csCatId="accent1" phldr="1"/>
      <dgm:spPr/>
      <dgm:t>
        <a:bodyPr/>
        <a:lstStyle/>
        <a:p>
          <a:endParaRPr lang="en-US"/>
        </a:p>
      </dgm:t>
    </dgm:pt>
    <dgm:pt modelId="{B96A65CD-3655-E149-8739-55A1C74A6FE2}">
      <dgm:prSet phldrT="[Text]" custT="1"/>
      <dgm:spPr/>
      <dgm:t>
        <a:bodyPr/>
        <a:lstStyle/>
        <a:p>
          <a:pPr algn="ctr"/>
          <a:r>
            <a:rPr lang="en-US" sz="2400" b="1" dirty="0" smtClean="0">
              <a:solidFill>
                <a:srgbClr val="000000"/>
              </a:solidFill>
            </a:rPr>
            <a:t>SOURCE</a:t>
          </a:r>
          <a:r>
            <a:rPr lang="en-US" sz="2400" dirty="0" smtClean="0">
              <a:solidFill>
                <a:srgbClr val="000000"/>
              </a:solidFill>
            </a:rPr>
            <a:t>: </a:t>
          </a:r>
          <a:r>
            <a:rPr lang="en-US" altLang="zh-CN" sz="2400" dirty="0" smtClean="0">
              <a:solidFill>
                <a:srgbClr val="000000"/>
              </a:solidFill>
            </a:rPr>
            <a:t>COSMIC, TCGA, ICGC, TARGET, </a:t>
          </a:r>
          <a:r>
            <a:rPr lang="en-US" altLang="zh-CN" sz="2400" dirty="0" err="1" smtClean="0">
              <a:solidFill>
                <a:srgbClr val="000000"/>
              </a:solidFill>
            </a:rPr>
            <a:t>IntOGen</a:t>
          </a:r>
          <a:r>
            <a:rPr lang="en-US" altLang="zh-CN" sz="2400" dirty="0" smtClean="0">
              <a:solidFill>
                <a:srgbClr val="000000"/>
              </a:solidFill>
            </a:rPr>
            <a:t>, EDRN</a:t>
          </a:r>
          <a:endParaRPr lang="en-US" sz="2400" dirty="0">
            <a:solidFill>
              <a:srgbClr val="000000"/>
            </a:solidFill>
          </a:endParaRPr>
        </a:p>
      </dgm:t>
    </dgm:pt>
    <dgm:pt modelId="{7DC8655D-88D1-594E-9B23-2860F1209B34}" type="parTrans" cxnId="{ADFED479-B233-2A4D-9873-BE1A449E766C}">
      <dgm:prSet/>
      <dgm:spPr/>
      <dgm:t>
        <a:bodyPr/>
        <a:lstStyle/>
        <a:p>
          <a:endParaRPr lang="en-US" sz="2400">
            <a:solidFill>
              <a:srgbClr val="000000"/>
            </a:solidFill>
          </a:endParaRPr>
        </a:p>
      </dgm:t>
    </dgm:pt>
    <dgm:pt modelId="{6C16E5C4-C914-5141-BBCA-F77957CDFE9A}" type="sibTrans" cxnId="{ADFED479-B233-2A4D-9873-BE1A449E766C}">
      <dgm:prSet custT="1"/>
      <dgm:spPr/>
      <dgm:t>
        <a:bodyPr/>
        <a:lstStyle/>
        <a:p>
          <a:endParaRPr lang="en-US" sz="2400">
            <a:solidFill>
              <a:srgbClr val="000000"/>
            </a:solidFill>
          </a:endParaRPr>
        </a:p>
      </dgm:t>
    </dgm:pt>
    <dgm:pt modelId="{B69983EE-3554-5943-B9AD-6D328A5AF5BA}">
      <dgm:prSet phldrT="[Text]" custT="1"/>
      <dgm:spPr/>
      <dgm:t>
        <a:bodyPr/>
        <a:lstStyle/>
        <a:p>
          <a:r>
            <a:rPr lang="en-US" altLang="zh-CN" sz="2400" b="1" dirty="0" smtClean="0">
              <a:solidFill>
                <a:srgbClr val="000000"/>
              </a:solidFill>
            </a:rPr>
            <a:t>386</a:t>
          </a:r>
          <a:r>
            <a:rPr lang="en-US" altLang="zh-CN" sz="2400" dirty="0" smtClean="0">
              <a:solidFill>
                <a:srgbClr val="000000"/>
              </a:solidFill>
            </a:rPr>
            <a:t> original cancer terms (w/o benign)</a:t>
          </a:r>
          <a:endParaRPr lang="en-US" sz="2400" dirty="0">
            <a:solidFill>
              <a:srgbClr val="000000"/>
            </a:solidFill>
          </a:endParaRPr>
        </a:p>
      </dgm:t>
    </dgm:pt>
    <dgm:pt modelId="{86FFF076-64A8-FE4C-AA76-CC783DFB5371}" type="parTrans" cxnId="{65CA44C2-3740-3349-8130-FCA8C7C748FD}">
      <dgm:prSet/>
      <dgm:spPr/>
      <dgm:t>
        <a:bodyPr/>
        <a:lstStyle/>
        <a:p>
          <a:endParaRPr lang="en-US" sz="2400">
            <a:solidFill>
              <a:srgbClr val="000000"/>
            </a:solidFill>
          </a:endParaRPr>
        </a:p>
      </dgm:t>
    </dgm:pt>
    <dgm:pt modelId="{447C9523-8FBA-364E-AE73-B52BCA312467}" type="sibTrans" cxnId="{65CA44C2-3740-3349-8130-FCA8C7C748FD}">
      <dgm:prSet custT="1"/>
      <dgm:spPr/>
      <dgm:t>
        <a:bodyPr/>
        <a:lstStyle/>
        <a:p>
          <a:endParaRPr lang="en-US" sz="2400">
            <a:solidFill>
              <a:srgbClr val="000000"/>
            </a:solidFill>
          </a:endParaRPr>
        </a:p>
      </dgm:t>
    </dgm:pt>
    <dgm:pt modelId="{6E094E65-D4F2-D84E-BD70-71CAADED996A}">
      <dgm:prSet phldrT="[Text]" custT="1"/>
      <dgm:spPr/>
      <dgm:t>
        <a:bodyPr/>
        <a:lstStyle/>
        <a:p>
          <a:r>
            <a:rPr lang="en-US" altLang="zh-CN" sz="2400" dirty="0" smtClean="0">
              <a:solidFill>
                <a:srgbClr val="000000"/>
              </a:solidFill>
            </a:rPr>
            <a:t>Mapped to </a:t>
          </a:r>
          <a:r>
            <a:rPr lang="en-US" altLang="zh-CN" sz="2400" b="1" dirty="0" smtClean="0">
              <a:solidFill>
                <a:srgbClr val="000000"/>
              </a:solidFill>
            </a:rPr>
            <a:t>187</a:t>
          </a:r>
          <a:r>
            <a:rPr lang="en-US" altLang="zh-CN" sz="2400" dirty="0" smtClean="0">
              <a:solidFill>
                <a:srgbClr val="000000"/>
              </a:solidFill>
            </a:rPr>
            <a:t> DO child node terms</a:t>
          </a:r>
          <a:endParaRPr lang="en-US" sz="2400" dirty="0">
            <a:solidFill>
              <a:srgbClr val="000000"/>
            </a:solidFill>
          </a:endParaRPr>
        </a:p>
      </dgm:t>
    </dgm:pt>
    <dgm:pt modelId="{BCAE8F86-AD31-6B48-A64E-37ADB32B6CC4}" type="parTrans" cxnId="{1F9268F7-8962-7D42-A9A6-334CD48C3485}">
      <dgm:prSet/>
      <dgm:spPr/>
      <dgm:t>
        <a:bodyPr/>
        <a:lstStyle/>
        <a:p>
          <a:endParaRPr lang="en-US" sz="2400">
            <a:solidFill>
              <a:srgbClr val="000000"/>
            </a:solidFill>
          </a:endParaRPr>
        </a:p>
      </dgm:t>
    </dgm:pt>
    <dgm:pt modelId="{7C851F71-FD6C-DE44-8663-673A54FCAE29}" type="sibTrans" cxnId="{1F9268F7-8962-7D42-A9A6-334CD48C3485}">
      <dgm:prSet custT="1"/>
      <dgm:spPr/>
      <dgm:t>
        <a:bodyPr/>
        <a:lstStyle/>
        <a:p>
          <a:endParaRPr lang="en-US" sz="2400">
            <a:solidFill>
              <a:srgbClr val="000000"/>
            </a:solidFill>
          </a:endParaRPr>
        </a:p>
      </dgm:t>
    </dgm:pt>
    <dgm:pt modelId="{76623DC8-66BA-9E4C-907C-C967D3A4453D}">
      <dgm:prSet custT="1"/>
      <dgm:spPr/>
      <dgm:t>
        <a:bodyPr/>
        <a:lstStyle/>
        <a:p>
          <a:r>
            <a:rPr lang="en-US" altLang="zh-CN" sz="2400" b="1" smtClean="0">
              <a:solidFill>
                <a:srgbClr val="000000"/>
              </a:solidFill>
            </a:rPr>
            <a:t>63</a:t>
          </a:r>
          <a:r>
            <a:rPr lang="en-US" altLang="zh-CN" sz="2400" smtClean="0">
              <a:solidFill>
                <a:srgbClr val="000000"/>
              </a:solidFill>
            </a:rPr>
            <a:t> </a:t>
          </a:r>
          <a:r>
            <a:rPr lang="en-US" altLang="zh-CN" sz="2400" b="1" smtClean="0">
              <a:solidFill>
                <a:srgbClr val="000000"/>
              </a:solidFill>
            </a:rPr>
            <a:t>(59 organ system &amp; 4 cell type) </a:t>
          </a:r>
          <a:r>
            <a:rPr lang="en-US" altLang="zh-CN" sz="2400" smtClean="0">
              <a:solidFill>
                <a:srgbClr val="000000"/>
              </a:solidFill>
            </a:rPr>
            <a:t>top-level DO cancer terms</a:t>
          </a:r>
          <a:endParaRPr lang="zh-CN" altLang="en-US" sz="2400" dirty="0">
            <a:solidFill>
              <a:srgbClr val="000000"/>
            </a:solidFill>
          </a:endParaRPr>
        </a:p>
      </dgm:t>
    </dgm:pt>
    <dgm:pt modelId="{EAC6ABE1-E793-8343-9C4B-8DCC5ACBA115}" type="parTrans" cxnId="{7CCB491C-CA27-5E44-A4BD-DAC99E89C048}">
      <dgm:prSet/>
      <dgm:spPr/>
      <dgm:t>
        <a:bodyPr/>
        <a:lstStyle/>
        <a:p>
          <a:endParaRPr lang="en-US" sz="2400">
            <a:solidFill>
              <a:srgbClr val="000000"/>
            </a:solidFill>
          </a:endParaRPr>
        </a:p>
      </dgm:t>
    </dgm:pt>
    <dgm:pt modelId="{94F6A662-D1D5-DF45-BA68-73494B46F53C}" type="sibTrans" cxnId="{7CCB491C-CA27-5E44-A4BD-DAC99E89C048}">
      <dgm:prSet/>
      <dgm:spPr/>
      <dgm:t>
        <a:bodyPr/>
        <a:lstStyle/>
        <a:p>
          <a:endParaRPr lang="en-US" sz="2400">
            <a:solidFill>
              <a:srgbClr val="000000"/>
            </a:solidFill>
          </a:endParaRPr>
        </a:p>
      </dgm:t>
    </dgm:pt>
    <dgm:pt modelId="{E96198A1-42E2-A74F-AAF5-72BEE2901B42}" type="pres">
      <dgm:prSet presAssocID="{FB6CC2C8-2E7E-854D-8C44-4A4697D0E02E}" presName="outerComposite" presStyleCnt="0">
        <dgm:presLayoutVars>
          <dgm:chMax val="5"/>
          <dgm:dir/>
          <dgm:resizeHandles val="exact"/>
        </dgm:presLayoutVars>
      </dgm:prSet>
      <dgm:spPr/>
      <dgm:t>
        <a:bodyPr/>
        <a:lstStyle/>
        <a:p>
          <a:endParaRPr lang="en-US"/>
        </a:p>
      </dgm:t>
    </dgm:pt>
    <dgm:pt modelId="{8897E8AD-8524-2249-B826-65E44A479DFC}" type="pres">
      <dgm:prSet presAssocID="{FB6CC2C8-2E7E-854D-8C44-4A4697D0E02E}" presName="dummyMaxCanvas" presStyleCnt="0">
        <dgm:presLayoutVars/>
      </dgm:prSet>
      <dgm:spPr/>
    </dgm:pt>
    <dgm:pt modelId="{1994453D-EDAB-6048-9638-BC26C1B4EDAD}" type="pres">
      <dgm:prSet presAssocID="{FB6CC2C8-2E7E-854D-8C44-4A4697D0E02E}" presName="FourNodes_1" presStyleLbl="node1" presStyleIdx="0" presStyleCnt="4">
        <dgm:presLayoutVars>
          <dgm:bulletEnabled val="1"/>
        </dgm:presLayoutVars>
      </dgm:prSet>
      <dgm:spPr/>
      <dgm:t>
        <a:bodyPr/>
        <a:lstStyle/>
        <a:p>
          <a:endParaRPr lang="en-US"/>
        </a:p>
      </dgm:t>
    </dgm:pt>
    <dgm:pt modelId="{69E39A1A-DBFE-4A43-8C25-303ADB232CCB}" type="pres">
      <dgm:prSet presAssocID="{FB6CC2C8-2E7E-854D-8C44-4A4697D0E02E}" presName="FourNodes_2" presStyleLbl="node1" presStyleIdx="1" presStyleCnt="4">
        <dgm:presLayoutVars>
          <dgm:bulletEnabled val="1"/>
        </dgm:presLayoutVars>
      </dgm:prSet>
      <dgm:spPr/>
      <dgm:t>
        <a:bodyPr/>
        <a:lstStyle/>
        <a:p>
          <a:endParaRPr lang="en-US"/>
        </a:p>
      </dgm:t>
    </dgm:pt>
    <dgm:pt modelId="{C382643A-656F-864B-B1C7-F1C7CA378C74}" type="pres">
      <dgm:prSet presAssocID="{FB6CC2C8-2E7E-854D-8C44-4A4697D0E02E}" presName="FourNodes_3" presStyleLbl="node1" presStyleIdx="2" presStyleCnt="4">
        <dgm:presLayoutVars>
          <dgm:bulletEnabled val="1"/>
        </dgm:presLayoutVars>
      </dgm:prSet>
      <dgm:spPr/>
      <dgm:t>
        <a:bodyPr/>
        <a:lstStyle/>
        <a:p>
          <a:endParaRPr lang="en-US"/>
        </a:p>
      </dgm:t>
    </dgm:pt>
    <dgm:pt modelId="{26E0F7BC-414C-DA40-9082-40503700CBEE}" type="pres">
      <dgm:prSet presAssocID="{FB6CC2C8-2E7E-854D-8C44-4A4697D0E02E}" presName="FourNodes_4" presStyleLbl="node1" presStyleIdx="3" presStyleCnt="4">
        <dgm:presLayoutVars>
          <dgm:bulletEnabled val="1"/>
        </dgm:presLayoutVars>
      </dgm:prSet>
      <dgm:spPr/>
      <dgm:t>
        <a:bodyPr/>
        <a:lstStyle/>
        <a:p>
          <a:endParaRPr lang="en-US"/>
        </a:p>
      </dgm:t>
    </dgm:pt>
    <dgm:pt modelId="{40C00682-671F-9144-9757-5D6DCFC49157}" type="pres">
      <dgm:prSet presAssocID="{FB6CC2C8-2E7E-854D-8C44-4A4697D0E02E}" presName="FourConn_1-2" presStyleLbl="fgAccFollowNode1" presStyleIdx="0" presStyleCnt="3">
        <dgm:presLayoutVars>
          <dgm:bulletEnabled val="1"/>
        </dgm:presLayoutVars>
      </dgm:prSet>
      <dgm:spPr/>
      <dgm:t>
        <a:bodyPr/>
        <a:lstStyle/>
        <a:p>
          <a:endParaRPr lang="en-US"/>
        </a:p>
      </dgm:t>
    </dgm:pt>
    <dgm:pt modelId="{AA869634-7703-A245-9ED9-C63F482D9AE4}" type="pres">
      <dgm:prSet presAssocID="{FB6CC2C8-2E7E-854D-8C44-4A4697D0E02E}" presName="FourConn_2-3" presStyleLbl="fgAccFollowNode1" presStyleIdx="1" presStyleCnt="3">
        <dgm:presLayoutVars>
          <dgm:bulletEnabled val="1"/>
        </dgm:presLayoutVars>
      </dgm:prSet>
      <dgm:spPr/>
      <dgm:t>
        <a:bodyPr/>
        <a:lstStyle/>
        <a:p>
          <a:endParaRPr lang="en-US"/>
        </a:p>
      </dgm:t>
    </dgm:pt>
    <dgm:pt modelId="{E8680781-0276-EC4D-B82F-EF10CE3F3E53}" type="pres">
      <dgm:prSet presAssocID="{FB6CC2C8-2E7E-854D-8C44-4A4697D0E02E}" presName="FourConn_3-4" presStyleLbl="fgAccFollowNode1" presStyleIdx="2" presStyleCnt="3">
        <dgm:presLayoutVars>
          <dgm:bulletEnabled val="1"/>
        </dgm:presLayoutVars>
      </dgm:prSet>
      <dgm:spPr/>
      <dgm:t>
        <a:bodyPr/>
        <a:lstStyle/>
        <a:p>
          <a:endParaRPr lang="en-US"/>
        </a:p>
      </dgm:t>
    </dgm:pt>
    <dgm:pt modelId="{22405026-3441-A74F-B173-3E6A833ECD8E}" type="pres">
      <dgm:prSet presAssocID="{FB6CC2C8-2E7E-854D-8C44-4A4697D0E02E}" presName="FourNodes_1_text" presStyleLbl="node1" presStyleIdx="3" presStyleCnt="4">
        <dgm:presLayoutVars>
          <dgm:bulletEnabled val="1"/>
        </dgm:presLayoutVars>
      </dgm:prSet>
      <dgm:spPr/>
      <dgm:t>
        <a:bodyPr/>
        <a:lstStyle/>
        <a:p>
          <a:endParaRPr lang="en-US"/>
        </a:p>
      </dgm:t>
    </dgm:pt>
    <dgm:pt modelId="{03716419-D2B4-6F47-8FD7-516B96618265}" type="pres">
      <dgm:prSet presAssocID="{FB6CC2C8-2E7E-854D-8C44-4A4697D0E02E}" presName="FourNodes_2_text" presStyleLbl="node1" presStyleIdx="3" presStyleCnt="4">
        <dgm:presLayoutVars>
          <dgm:bulletEnabled val="1"/>
        </dgm:presLayoutVars>
      </dgm:prSet>
      <dgm:spPr/>
      <dgm:t>
        <a:bodyPr/>
        <a:lstStyle/>
        <a:p>
          <a:endParaRPr lang="en-US"/>
        </a:p>
      </dgm:t>
    </dgm:pt>
    <dgm:pt modelId="{E413B2AA-518B-424E-B2B2-7A215CD20573}" type="pres">
      <dgm:prSet presAssocID="{FB6CC2C8-2E7E-854D-8C44-4A4697D0E02E}" presName="FourNodes_3_text" presStyleLbl="node1" presStyleIdx="3" presStyleCnt="4">
        <dgm:presLayoutVars>
          <dgm:bulletEnabled val="1"/>
        </dgm:presLayoutVars>
      </dgm:prSet>
      <dgm:spPr/>
      <dgm:t>
        <a:bodyPr/>
        <a:lstStyle/>
        <a:p>
          <a:endParaRPr lang="en-US"/>
        </a:p>
      </dgm:t>
    </dgm:pt>
    <dgm:pt modelId="{B73BDC8C-4CAB-454B-8205-B91174917ABA}" type="pres">
      <dgm:prSet presAssocID="{FB6CC2C8-2E7E-854D-8C44-4A4697D0E02E}" presName="FourNodes_4_text" presStyleLbl="node1" presStyleIdx="3" presStyleCnt="4">
        <dgm:presLayoutVars>
          <dgm:bulletEnabled val="1"/>
        </dgm:presLayoutVars>
      </dgm:prSet>
      <dgm:spPr/>
      <dgm:t>
        <a:bodyPr/>
        <a:lstStyle/>
        <a:p>
          <a:endParaRPr lang="en-US"/>
        </a:p>
      </dgm:t>
    </dgm:pt>
  </dgm:ptLst>
  <dgm:cxnLst>
    <dgm:cxn modelId="{7CCB491C-CA27-5E44-A4BD-DAC99E89C048}" srcId="{FB6CC2C8-2E7E-854D-8C44-4A4697D0E02E}" destId="{76623DC8-66BA-9E4C-907C-C967D3A4453D}" srcOrd="3" destOrd="0" parTransId="{EAC6ABE1-E793-8343-9C4B-8DCC5ACBA115}" sibTransId="{94F6A662-D1D5-DF45-BA68-73494B46F53C}"/>
    <dgm:cxn modelId="{3DDDA4C2-51CB-F743-80C7-5BACE881052A}" type="presOf" srcId="{B69983EE-3554-5943-B9AD-6D328A5AF5BA}" destId="{69E39A1A-DBFE-4A43-8C25-303ADB232CCB}" srcOrd="0" destOrd="0" presId="urn:microsoft.com/office/officeart/2005/8/layout/vProcess5"/>
    <dgm:cxn modelId="{794F1285-B234-F544-9D42-B0BD973786C1}" type="presOf" srcId="{76623DC8-66BA-9E4C-907C-C967D3A4453D}" destId="{B73BDC8C-4CAB-454B-8205-B91174917ABA}" srcOrd="1" destOrd="0" presId="urn:microsoft.com/office/officeart/2005/8/layout/vProcess5"/>
    <dgm:cxn modelId="{96A84169-39F0-B34E-AECE-340C1C166EA5}" type="presOf" srcId="{6C16E5C4-C914-5141-BBCA-F77957CDFE9A}" destId="{40C00682-671F-9144-9757-5D6DCFC49157}" srcOrd="0" destOrd="0" presId="urn:microsoft.com/office/officeart/2005/8/layout/vProcess5"/>
    <dgm:cxn modelId="{5C7C531A-FFE8-5F40-88D0-CCCDC2755337}" type="presOf" srcId="{76623DC8-66BA-9E4C-907C-C967D3A4453D}" destId="{26E0F7BC-414C-DA40-9082-40503700CBEE}" srcOrd="0" destOrd="0" presId="urn:microsoft.com/office/officeart/2005/8/layout/vProcess5"/>
    <dgm:cxn modelId="{263A1C38-C705-C64A-8CA5-9BBB16BF2A41}" type="presOf" srcId="{447C9523-8FBA-364E-AE73-B52BCA312467}" destId="{AA869634-7703-A245-9ED9-C63F482D9AE4}" srcOrd="0" destOrd="0" presId="urn:microsoft.com/office/officeart/2005/8/layout/vProcess5"/>
    <dgm:cxn modelId="{65CA44C2-3740-3349-8130-FCA8C7C748FD}" srcId="{FB6CC2C8-2E7E-854D-8C44-4A4697D0E02E}" destId="{B69983EE-3554-5943-B9AD-6D328A5AF5BA}" srcOrd="1" destOrd="0" parTransId="{86FFF076-64A8-FE4C-AA76-CC783DFB5371}" sibTransId="{447C9523-8FBA-364E-AE73-B52BCA312467}"/>
    <dgm:cxn modelId="{ADFED479-B233-2A4D-9873-BE1A449E766C}" srcId="{FB6CC2C8-2E7E-854D-8C44-4A4697D0E02E}" destId="{B96A65CD-3655-E149-8739-55A1C74A6FE2}" srcOrd="0" destOrd="0" parTransId="{7DC8655D-88D1-594E-9B23-2860F1209B34}" sibTransId="{6C16E5C4-C914-5141-BBCA-F77957CDFE9A}"/>
    <dgm:cxn modelId="{041F1C9B-0E3A-1D47-8CFF-C6840F975DF3}" type="presOf" srcId="{B96A65CD-3655-E149-8739-55A1C74A6FE2}" destId="{1994453D-EDAB-6048-9638-BC26C1B4EDAD}" srcOrd="0" destOrd="0" presId="urn:microsoft.com/office/officeart/2005/8/layout/vProcess5"/>
    <dgm:cxn modelId="{D376E467-3714-914B-B314-29A0AAE86648}" type="presOf" srcId="{7C851F71-FD6C-DE44-8663-673A54FCAE29}" destId="{E8680781-0276-EC4D-B82F-EF10CE3F3E53}" srcOrd="0" destOrd="0" presId="urn:microsoft.com/office/officeart/2005/8/layout/vProcess5"/>
    <dgm:cxn modelId="{CA72A406-4E1B-944B-AC1A-7E4585875660}" type="presOf" srcId="{B96A65CD-3655-E149-8739-55A1C74A6FE2}" destId="{22405026-3441-A74F-B173-3E6A833ECD8E}" srcOrd="1" destOrd="0" presId="urn:microsoft.com/office/officeart/2005/8/layout/vProcess5"/>
    <dgm:cxn modelId="{F8CDD292-BDBC-354D-8FF7-B134C416D86A}" type="presOf" srcId="{6E094E65-D4F2-D84E-BD70-71CAADED996A}" destId="{C382643A-656F-864B-B1C7-F1C7CA378C74}" srcOrd="0" destOrd="0" presId="urn:microsoft.com/office/officeart/2005/8/layout/vProcess5"/>
    <dgm:cxn modelId="{1F9268F7-8962-7D42-A9A6-334CD48C3485}" srcId="{FB6CC2C8-2E7E-854D-8C44-4A4697D0E02E}" destId="{6E094E65-D4F2-D84E-BD70-71CAADED996A}" srcOrd="2" destOrd="0" parTransId="{BCAE8F86-AD31-6B48-A64E-37ADB32B6CC4}" sibTransId="{7C851F71-FD6C-DE44-8663-673A54FCAE29}"/>
    <dgm:cxn modelId="{0C90FAE5-AB5C-A449-860A-417DF3035138}" type="presOf" srcId="{6E094E65-D4F2-D84E-BD70-71CAADED996A}" destId="{E413B2AA-518B-424E-B2B2-7A215CD20573}" srcOrd="1" destOrd="0" presId="urn:microsoft.com/office/officeart/2005/8/layout/vProcess5"/>
    <dgm:cxn modelId="{D7AA598B-8BF0-3648-8718-DAD105021951}" type="presOf" srcId="{FB6CC2C8-2E7E-854D-8C44-4A4697D0E02E}" destId="{E96198A1-42E2-A74F-AAF5-72BEE2901B42}" srcOrd="0" destOrd="0" presId="urn:microsoft.com/office/officeart/2005/8/layout/vProcess5"/>
    <dgm:cxn modelId="{DB0307F6-1C7D-A648-9859-F8AAA7E8C34D}" type="presOf" srcId="{B69983EE-3554-5943-B9AD-6D328A5AF5BA}" destId="{03716419-D2B4-6F47-8FD7-516B96618265}" srcOrd="1" destOrd="0" presId="urn:microsoft.com/office/officeart/2005/8/layout/vProcess5"/>
    <dgm:cxn modelId="{4EBD7696-41B8-FD4F-B8D0-72B4A2E290C4}" type="presParOf" srcId="{E96198A1-42E2-A74F-AAF5-72BEE2901B42}" destId="{8897E8AD-8524-2249-B826-65E44A479DFC}" srcOrd="0" destOrd="0" presId="urn:microsoft.com/office/officeart/2005/8/layout/vProcess5"/>
    <dgm:cxn modelId="{C3B2B6BE-21BB-B441-B226-C3F7F0EBF02B}" type="presParOf" srcId="{E96198A1-42E2-A74F-AAF5-72BEE2901B42}" destId="{1994453D-EDAB-6048-9638-BC26C1B4EDAD}" srcOrd="1" destOrd="0" presId="urn:microsoft.com/office/officeart/2005/8/layout/vProcess5"/>
    <dgm:cxn modelId="{5A03CA4A-E1B1-A940-9568-E65609EA67C2}" type="presParOf" srcId="{E96198A1-42E2-A74F-AAF5-72BEE2901B42}" destId="{69E39A1A-DBFE-4A43-8C25-303ADB232CCB}" srcOrd="2" destOrd="0" presId="urn:microsoft.com/office/officeart/2005/8/layout/vProcess5"/>
    <dgm:cxn modelId="{1C752A26-B4EF-B242-957E-503F901423A4}" type="presParOf" srcId="{E96198A1-42E2-A74F-AAF5-72BEE2901B42}" destId="{C382643A-656F-864B-B1C7-F1C7CA378C74}" srcOrd="3" destOrd="0" presId="urn:microsoft.com/office/officeart/2005/8/layout/vProcess5"/>
    <dgm:cxn modelId="{719AF122-3E16-5A41-8028-50F8538E0847}" type="presParOf" srcId="{E96198A1-42E2-A74F-AAF5-72BEE2901B42}" destId="{26E0F7BC-414C-DA40-9082-40503700CBEE}" srcOrd="4" destOrd="0" presId="urn:microsoft.com/office/officeart/2005/8/layout/vProcess5"/>
    <dgm:cxn modelId="{FBB3A902-A454-864F-A12F-4D0B27FCB00C}" type="presParOf" srcId="{E96198A1-42E2-A74F-AAF5-72BEE2901B42}" destId="{40C00682-671F-9144-9757-5D6DCFC49157}" srcOrd="5" destOrd="0" presId="urn:microsoft.com/office/officeart/2005/8/layout/vProcess5"/>
    <dgm:cxn modelId="{B883017C-8BD5-9742-B412-223E09D38C30}" type="presParOf" srcId="{E96198A1-42E2-A74F-AAF5-72BEE2901B42}" destId="{AA869634-7703-A245-9ED9-C63F482D9AE4}" srcOrd="6" destOrd="0" presId="urn:microsoft.com/office/officeart/2005/8/layout/vProcess5"/>
    <dgm:cxn modelId="{CD6F07E0-DF9A-3941-9701-39D0EBDA98A8}" type="presParOf" srcId="{E96198A1-42E2-A74F-AAF5-72BEE2901B42}" destId="{E8680781-0276-EC4D-B82F-EF10CE3F3E53}" srcOrd="7" destOrd="0" presId="urn:microsoft.com/office/officeart/2005/8/layout/vProcess5"/>
    <dgm:cxn modelId="{F305402D-2873-5947-80CE-44FA1518BAA1}" type="presParOf" srcId="{E96198A1-42E2-A74F-AAF5-72BEE2901B42}" destId="{22405026-3441-A74F-B173-3E6A833ECD8E}" srcOrd="8" destOrd="0" presId="urn:microsoft.com/office/officeart/2005/8/layout/vProcess5"/>
    <dgm:cxn modelId="{A16367A9-F7CD-974A-881C-1BA305655D9F}" type="presParOf" srcId="{E96198A1-42E2-A74F-AAF5-72BEE2901B42}" destId="{03716419-D2B4-6F47-8FD7-516B96618265}" srcOrd="9" destOrd="0" presId="urn:microsoft.com/office/officeart/2005/8/layout/vProcess5"/>
    <dgm:cxn modelId="{76929B4C-1A63-D741-87E3-869D09B63076}" type="presParOf" srcId="{E96198A1-42E2-A74F-AAF5-72BEE2901B42}" destId="{E413B2AA-518B-424E-B2B2-7A215CD20573}" srcOrd="10" destOrd="0" presId="urn:microsoft.com/office/officeart/2005/8/layout/vProcess5"/>
    <dgm:cxn modelId="{88BD5460-9319-9645-A980-F6E0F553CE6D}" type="presParOf" srcId="{E96198A1-42E2-A74F-AAF5-72BEE2901B42}" destId="{B73BDC8C-4CAB-454B-8205-B91174917ABA}"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6CC2C8-2E7E-854D-8C44-4A4697D0E02E}" type="doc">
      <dgm:prSet loTypeId="urn:microsoft.com/office/officeart/2005/8/layout/vProcess5" loCatId="" qsTypeId="urn:microsoft.com/office/officeart/2005/8/quickstyle/simple1" qsCatId="simple" csTypeId="urn:microsoft.com/office/officeart/2005/8/colors/accent1_5" csCatId="accent1" phldr="1"/>
      <dgm:spPr/>
      <dgm:t>
        <a:bodyPr/>
        <a:lstStyle/>
        <a:p>
          <a:endParaRPr lang="en-US"/>
        </a:p>
      </dgm:t>
    </dgm:pt>
    <dgm:pt modelId="{B96A65CD-3655-E149-8739-55A1C74A6FE2}">
      <dgm:prSet phldrT="[Text]" custT="1"/>
      <dgm:spPr/>
      <dgm:t>
        <a:bodyPr/>
        <a:lstStyle/>
        <a:p>
          <a:pPr algn="ctr"/>
          <a:r>
            <a:rPr lang="en-US" sz="2400" b="1" dirty="0" smtClean="0">
              <a:solidFill>
                <a:srgbClr val="000000"/>
              </a:solidFill>
            </a:rPr>
            <a:t>SOURCE</a:t>
          </a:r>
          <a:r>
            <a:rPr lang="en-US" sz="2400" dirty="0" smtClean="0">
              <a:solidFill>
                <a:srgbClr val="000000"/>
              </a:solidFill>
            </a:rPr>
            <a:t>: </a:t>
          </a:r>
          <a:r>
            <a:rPr lang="en-US" altLang="zh-CN" sz="2400" dirty="0" smtClean="0">
              <a:solidFill>
                <a:srgbClr val="000000"/>
              </a:solidFill>
            </a:rPr>
            <a:t>COSMIC, TCGA, ICGC, TARGET, </a:t>
          </a:r>
          <a:r>
            <a:rPr lang="en-US" altLang="zh-CN" sz="2400" dirty="0" err="1" smtClean="0">
              <a:solidFill>
                <a:srgbClr val="000000"/>
              </a:solidFill>
            </a:rPr>
            <a:t>IntOGen</a:t>
          </a:r>
          <a:r>
            <a:rPr lang="en-US" altLang="zh-CN" sz="2400" dirty="0" smtClean="0">
              <a:solidFill>
                <a:srgbClr val="000000"/>
              </a:solidFill>
            </a:rPr>
            <a:t>, EDRN, </a:t>
          </a:r>
          <a:r>
            <a:rPr lang="en-US" altLang="zh-CN" sz="2400" b="1" dirty="0" err="1" smtClean="0">
              <a:solidFill>
                <a:srgbClr val="000000"/>
              </a:solidFill>
            </a:rPr>
            <a:t>ClinVar</a:t>
          </a:r>
          <a:endParaRPr lang="en-US" sz="2400" b="1" dirty="0">
            <a:solidFill>
              <a:srgbClr val="000000"/>
            </a:solidFill>
          </a:endParaRPr>
        </a:p>
      </dgm:t>
    </dgm:pt>
    <dgm:pt modelId="{7DC8655D-88D1-594E-9B23-2860F1209B34}" type="parTrans" cxnId="{ADFED479-B233-2A4D-9873-BE1A449E766C}">
      <dgm:prSet/>
      <dgm:spPr/>
      <dgm:t>
        <a:bodyPr/>
        <a:lstStyle/>
        <a:p>
          <a:endParaRPr lang="en-US" sz="2400">
            <a:solidFill>
              <a:srgbClr val="000000"/>
            </a:solidFill>
          </a:endParaRPr>
        </a:p>
      </dgm:t>
    </dgm:pt>
    <dgm:pt modelId="{6C16E5C4-C914-5141-BBCA-F77957CDFE9A}" type="sibTrans" cxnId="{ADFED479-B233-2A4D-9873-BE1A449E766C}">
      <dgm:prSet custT="1"/>
      <dgm:spPr/>
      <dgm:t>
        <a:bodyPr/>
        <a:lstStyle/>
        <a:p>
          <a:endParaRPr lang="en-US" sz="2400">
            <a:solidFill>
              <a:srgbClr val="000000"/>
            </a:solidFill>
          </a:endParaRPr>
        </a:p>
      </dgm:t>
    </dgm:pt>
    <dgm:pt modelId="{B69983EE-3554-5943-B9AD-6D328A5AF5BA}">
      <dgm:prSet phldrT="[Text]" custT="1"/>
      <dgm:spPr/>
      <dgm:t>
        <a:bodyPr/>
        <a:lstStyle/>
        <a:p>
          <a:r>
            <a:rPr lang="en-US" altLang="zh-CN" sz="2400" b="1" dirty="0" smtClean="0">
              <a:solidFill>
                <a:srgbClr val="000000"/>
              </a:solidFill>
            </a:rPr>
            <a:t>3343</a:t>
          </a:r>
          <a:r>
            <a:rPr lang="en-US" altLang="zh-CN" sz="2400" dirty="0" smtClean="0">
              <a:solidFill>
                <a:srgbClr val="000000"/>
              </a:solidFill>
            </a:rPr>
            <a:t> original cancer terms (with DNA mutation counts, and w/o benign)</a:t>
          </a:r>
          <a:endParaRPr lang="en-US" sz="2400" dirty="0">
            <a:solidFill>
              <a:srgbClr val="000000"/>
            </a:solidFill>
          </a:endParaRPr>
        </a:p>
      </dgm:t>
    </dgm:pt>
    <dgm:pt modelId="{86FFF076-64A8-FE4C-AA76-CC783DFB5371}" type="parTrans" cxnId="{65CA44C2-3740-3349-8130-FCA8C7C748FD}">
      <dgm:prSet/>
      <dgm:spPr/>
      <dgm:t>
        <a:bodyPr/>
        <a:lstStyle/>
        <a:p>
          <a:endParaRPr lang="en-US" sz="2400">
            <a:solidFill>
              <a:srgbClr val="000000"/>
            </a:solidFill>
          </a:endParaRPr>
        </a:p>
      </dgm:t>
    </dgm:pt>
    <dgm:pt modelId="{447C9523-8FBA-364E-AE73-B52BCA312467}" type="sibTrans" cxnId="{65CA44C2-3740-3349-8130-FCA8C7C748FD}">
      <dgm:prSet custT="1"/>
      <dgm:spPr/>
      <dgm:t>
        <a:bodyPr/>
        <a:lstStyle/>
        <a:p>
          <a:endParaRPr lang="en-US" sz="2400">
            <a:solidFill>
              <a:srgbClr val="000000"/>
            </a:solidFill>
          </a:endParaRPr>
        </a:p>
      </dgm:t>
    </dgm:pt>
    <dgm:pt modelId="{76623DC8-66BA-9E4C-907C-C967D3A4453D}">
      <dgm:prSet custT="1"/>
      <dgm:spPr/>
      <dgm:t>
        <a:bodyPr/>
        <a:lstStyle/>
        <a:p>
          <a:r>
            <a:rPr lang="en-US" altLang="zh-CN" sz="2400" dirty="0" smtClean="0">
              <a:solidFill>
                <a:srgbClr val="000000"/>
              </a:solidFill>
            </a:rPr>
            <a:t>81 </a:t>
          </a:r>
          <a:r>
            <a:rPr lang="en-US" altLang="zh-CN" sz="2400" b="1" dirty="0" smtClean="0">
              <a:solidFill>
                <a:srgbClr val="000000"/>
              </a:solidFill>
            </a:rPr>
            <a:t>(71 organ system &amp; 10 cell type) </a:t>
          </a:r>
          <a:r>
            <a:rPr lang="en-US" altLang="zh-CN" sz="2400" dirty="0" smtClean="0">
              <a:solidFill>
                <a:srgbClr val="000000"/>
              </a:solidFill>
            </a:rPr>
            <a:t>top-level DO cancer terms (most terms)</a:t>
          </a:r>
          <a:endParaRPr lang="zh-CN" altLang="en-US" sz="2400" dirty="0">
            <a:solidFill>
              <a:srgbClr val="000000"/>
            </a:solidFill>
          </a:endParaRPr>
        </a:p>
      </dgm:t>
    </dgm:pt>
    <dgm:pt modelId="{EAC6ABE1-E793-8343-9C4B-8DCC5ACBA115}" type="parTrans" cxnId="{7CCB491C-CA27-5E44-A4BD-DAC99E89C048}">
      <dgm:prSet/>
      <dgm:spPr/>
      <dgm:t>
        <a:bodyPr/>
        <a:lstStyle/>
        <a:p>
          <a:endParaRPr lang="en-US" sz="2400">
            <a:solidFill>
              <a:srgbClr val="000000"/>
            </a:solidFill>
          </a:endParaRPr>
        </a:p>
      </dgm:t>
    </dgm:pt>
    <dgm:pt modelId="{94F6A662-D1D5-DF45-BA68-73494B46F53C}" type="sibTrans" cxnId="{7CCB491C-CA27-5E44-A4BD-DAC99E89C048}">
      <dgm:prSet/>
      <dgm:spPr/>
      <dgm:t>
        <a:bodyPr/>
        <a:lstStyle/>
        <a:p>
          <a:endParaRPr lang="en-US" sz="2400">
            <a:solidFill>
              <a:srgbClr val="000000"/>
            </a:solidFill>
          </a:endParaRPr>
        </a:p>
      </dgm:t>
    </dgm:pt>
    <dgm:pt modelId="{E96198A1-42E2-A74F-AAF5-72BEE2901B42}" type="pres">
      <dgm:prSet presAssocID="{FB6CC2C8-2E7E-854D-8C44-4A4697D0E02E}" presName="outerComposite" presStyleCnt="0">
        <dgm:presLayoutVars>
          <dgm:chMax val="5"/>
          <dgm:dir/>
          <dgm:resizeHandles val="exact"/>
        </dgm:presLayoutVars>
      </dgm:prSet>
      <dgm:spPr/>
      <dgm:t>
        <a:bodyPr/>
        <a:lstStyle/>
        <a:p>
          <a:endParaRPr lang="en-US"/>
        </a:p>
      </dgm:t>
    </dgm:pt>
    <dgm:pt modelId="{8897E8AD-8524-2249-B826-65E44A479DFC}" type="pres">
      <dgm:prSet presAssocID="{FB6CC2C8-2E7E-854D-8C44-4A4697D0E02E}" presName="dummyMaxCanvas" presStyleCnt="0">
        <dgm:presLayoutVars/>
      </dgm:prSet>
      <dgm:spPr/>
    </dgm:pt>
    <dgm:pt modelId="{9649F32E-F64D-1C44-A117-DFDB043A4130}" type="pres">
      <dgm:prSet presAssocID="{FB6CC2C8-2E7E-854D-8C44-4A4697D0E02E}" presName="ThreeNodes_1" presStyleLbl="node1" presStyleIdx="0" presStyleCnt="3">
        <dgm:presLayoutVars>
          <dgm:bulletEnabled val="1"/>
        </dgm:presLayoutVars>
      </dgm:prSet>
      <dgm:spPr/>
      <dgm:t>
        <a:bodyPr/>
        <a:lstStyle/>
        <a:p>
          <a:endParaRPr lang="en-US"/>
        </a:p>
      </dgm:t>
    </dgm:pt>
    <dgm:pt modelId="{AD2F8437-3440-A947-A424-890C8BC39343}" type="pres">
      <dgm:prSet presAssocID="{FB6CC2C8-2E7E-854D-8C44-4A4697D0E02E}" presName="ThreeNodes_2" presStyleLbl="node1" presStyleIdx="1" presStyleCnt="3">
        <dgm:presLayoutVars>
          <dgm:bulletEnabled val="1"/>
        </dgm:presLayoutVars>
      </dgm:prSet>
      <dgm:spPr/>
      <dgm:t>
        <a:bodyPr/>
        <a:lstStyle/>
        <a:p>
          <a:endParaRPr lang="en-US"/>
        </a:p>
      </dgm:t>
    </dgm:pt>
    <dgm:pt modelId="{8910CEBC-DDD0-A048-9757-87DA61AE01F6}" type="pres">
      <dgm:prSet presAssocID="{FB6CC2C8-2E7E-854D-8C44-4A4697D0E02E}" presName="ThreeNodes_3" presStyleLbl="node1" presStyleIdx="2" presStyleCnt="3">
        <dgm:presLayoutVars>
          <dgm:bulletEnabled val="1"/>
        </dgm:presLayoutVars>
      </dgm:prSet>
      <dgm:spPr/>
      <dgm:t>
        <a:bodyPr/>
        <a:lstStyle/>
        <a:p>
          <a:endParaRPr lang="en-US"/>
        </a:p>
      </dgm:t>
    </dgm:pt>
    <dgm:pt modelId="{91AB163F-1FC6-0A46-8A24-BE4FEAA7E1D1}" type="pres">
      <dgm:prSet presAssocID="{FB6CC2C8-2E7E-854D-8C44-4A4697D0E02E}" presName="ThreeConn_1-2" presStyleLbl="fgAccFollowNode1" presStyleIdx="0" presStyleCnt="2">
        <dgm:presLayoutVars>
          <dgm:bulletEnabled val="1"/>
        </dgm:presLayoutVars>
      </dgm:prSet>
      <dgm:spPr/>
      <dgm:t>
        <a:bodyPr/>
        <a:lstStyle/>
        <a:p>
          <a:endParaRPr lang="en-US"/>
        </a:p>
      </dgm:t>
    </dgm:pt>
    <dgm:pt modelId="{92D8DFC0-6892-194B-B8F1-9BE4CEE7ECC2}" type="pres">
      <dgm:prSet presAssocID="{FB6CC2C8-2E7E-854D-8C44-4A4697D0E02E}" presName="ThreeConn_2-3" presStyleLbl="fgAccFollowNode1" presStyleIdx="1" presStyleCnt="2">
        <dgm:presLayoutVars>
          <dgm:bulletEnabled val="1"/>
        </dgm:presLayoutVars>
      </dgm:prSet>
      <dgm:spPr/>
      <dgm:t>
        <a:bodyPr/>
        <a:lstStyle/>
        <a:p>
          <a:endParaRPr lang="en-US"/>
        </a:p>
      </dgm:t>
    </dgm:pt>
    <dgm:pt modelId="{578A93CE-CB36-9541-A245-A50C44C780AE}" type="pres">
      <dgm:prSet presAssocID="{FB6CC2C8-2E7E-854D-8C44-4A4697D0E02E}" presName="ThreeNodes_1_text" presStyleLbl="node1" presStyleIdx="2" presStyleCnt="3">
        <dgm:presLayoutVars>
          <dgm:bulletEnabled val="1"/>
        </dgm:presLayoutVars>
      </dgm:prSet>
      <dgm:spPr/>
      <dgm:t>
        <a:bodyPr/>
        <a:lstStyle/>
        <a:p>
          <a:endParaRPr lang="en-US"/>
        </a:p>
      </dgm:t>
    </dgm:pt>
    <dgm:pt modelId="{BBB7C3E8-2AA4-B24E-9A63-CED44ECC5BF1}" type="pres">
      <dgm:prSet presAssocID="{FB6CC2C8-2E7E-854D-8C44-4A4697D0E02E}" presName="ThreeNodes_2_text" presStyleLbl="node1" presStyleIdx="2" presStyleCnt="3">
        <dgm:presLayoutVars>
          <dgm:bulletEnabled val="1"/>
        </dgm:presLayoutVars>
      </dgm:prSet>
      <dgm:spPr/>
      <dgm:t>
        <a:bodyPr/>
        <a:lstStyle/>
        <a:p>
          <a:endParaRPr lang="en-US"/>
        </a:p>
      </dgm:t>
    </dgm:pt>
    <dgm:pt modelId="{D8A83430-F25D-2B4E-99FE-5C5C7C910AF1}" type="pres">
      <dgm:prSet presAssocID="{FB6CC2C8-2E7E-854D-8C44-4A4697D0E02E}" presName="ThreeNodes_3_text" presStyleLbl="node1" presStyleIdx="2" presStyleCnt="3">
        <dgm:presLayoutVars>
          <dgm:bulletEnabled val="1"/>
        </dgm:presLayoutVars>
      </dgm:prSet>
      <dgm:spPr/>
      <dgm:t>
        <a:bodyPr/>
        <a:lstStyle/>
        <a:p>
          <a:endParaRPr lang="en-US"/>
        </a:p>
      </dgm:t>
    </dgm:pt>
  </dgm:ptLst>
  <dgm:cxnLst>
    <dgm:cxn modelId="{FD491112-F896-7848-8C53-3E6C7EDF6893}" type="presOf" srcId="{B96A65CD-3655-E149-8739-55A1C74A6FE2}" destId="{9649F32E-F64D-1C44-A117-DFDB043A4130}" srcOrd="0" destOrd="0" presId="urn:microsoft.com/office/officeart/2005/8/layout/vProcess5"/>
    <dgm:cxn modelId="{83411330-DDD6-ED43-8D35-2AC7C9A65E74}" type="presOf" srcId="{447C9523-8FBA-364E-AE73-B52BCA312467}" destId="{92D8DFC0-6892-194B-B8F1-9BE4CEE7ECC2}" srcOrd="0" destOrd="0" presId="urn:microsoft.com/office/officeart/2005/8/layout/vProcess5"/>
    <dgm:cxn modelId="{12A2FC74-81B5-ED41-90FB-E0114BC1A7F0}" type="presOf" srcId="{6C16E5C4-C914-5141-BBCA-F77957CDFE9A}" destId="{91AB163F-1FC6-0A46-8A24-BE4FEAA7E1D1}" srcOrd="0" destOrd="0" presId="urn:microsoft.com/office/officeart/2005/8/layout/vProcess5"/>
    <dgm:cxn modelId="{65CA44C2-3740-3349-8130-FCA8C7C748FD}" srcId="{FB6CC2C8-2E7E-854D-8C44-4A4697D0E02E}" destId="{B69983EE-3554-5943-B9AD-6D328A5AF5BA}" srcOrd="1" destOrd="0" parTransId="{86FFF076-64A8-FE4C-AA76-CC783DFB5371}" sibTransId="{447C9523-8FBA-364E-AE73-B52BCA312467}"/>
    <dgm:cxn modelId="{1153167D-42C9-454F-B70F-581FB492A3F5}" type="presOf" srcId="{B69983EE-3554-5943-B9AD-6D328A5AF5BA}" destId="{BBB7C3E8-2AA4-B24E-9A63-CED44ECC5BF1}" srcOrd="1" destOrd="0" presId="urn:microsoft.com/office/officeart/2005/8/layout/vProcess5"/>
    <dgm:cxn modelId="{E495E59E-2EE5-CC4E-B7B6-DF98BD90741F}" type="presOf" srcId="{B96A65CD-3655-E149-8739-55A1C74A6FE2}" destId="{578A93CE-CB36-9541-A245-A50C44C780AE}" srcOrd="1" destOrd="0" presId="urn:microsoft.com/office/officeart/2005/8/layout/vProcess5"/>
    <dgm:cxn modelId="{7CCB491C-CA27-5E44-A4BD-DAC99E89C048}" srcId="{FB6CC2C8-2E7E-854D-8C44-4A4697D0E02E}" destId="{76623DC8-66BA-9E4C-907C-C967D3A4453D}" srcOrd="2" destOrd="0" parTransId="{EAC6ABE1-E793-8343-9C4B-8DCC5ACBA115}" sibTransId="{94F6A662-D1D5-DF45-BA68-73494B46F53C}"/>
    <dgm:cxn modelId="{7BAFE9FE-D9E3-384E-83B6-E93E4ECFE222}" type="presOf" srcId="{76623DC8-66BA-9E4C-907C-C967D3A4453D}" destId="{D8A83430-F25D-2B4E-99FE-5C5C7C910AF1}" srcOrd="1" destOrd="0" presId="urn:microsoft.com/office/officeart/2005/8/layout/vProcess5"/>
    <dgm:cxn modelId="{1F02F560-BF23-FE48-90DB-5303B38A5B3A}" type="presOf" srcId="{FB6CC2C8-2E7E-854D-8C44-4A4697D0E02E}" destId="{E96198A1-42E2-A74F-AAF5-72BEE2901B42}" srcOrd="0" destOrd="0" presId="urn:microsoft.com/office/officeart/2005/8/layout/vProcess5"/>
    <dgm:cxn modelId="{FA7F9381-0C5A-024F-AB3C-4088EEE92347}" type="presOf" srcId="{76623DC8-66BA-9E4C-907C-C967D3A4453D}" destId="{8910CEBC-DDD0-A048-9757-87DA61AE01F6}" srcOrd="0" destOrd="0" presId="urn:microsoft.com/office/officeart/2005/8/layout/vProcess5"/>
    <dgm:cxn modelId="{ADFED479-B233-2A4D-9873-BE1A449E766C}" srcId="{FB6CC2C8-2E7E-854D-8C44-4A4697D0E02E}" destId="{B96A65CD-3655-E149-8739-55A1C74A6FE2}" srcOrd="0" destOrd="0" parTransId="{7DC8655D-88D1-594E-9B23-2860F1209B34}" sibTransId="{6C16E5C4-C914-5141-BBCA-F77957CDFE9A}"/>
    <dgm:cxn modelId="{2283513F-6FDB-5B48-9D91-1A4130893153}" type="presOf" srcId="{B69983EE-3554-5943-B9AD-6D328A5AF5BA}" destId="{AD2F8437-3440-A947-A424-890C8BC39343}" srcOrd="0" destOrd="0" presId="urn:microsoft.com/office/officeart/2005/8/layout/vProcess5"/>
    <dgm:cxn modelId="{38B1F6C4-2DA2-6E4D-AB24-2A8F9729CF00}" type="presParOf" srcId="{E96198A1-42E2-A74F-AAF5-72BEE2901B42}" destId="{8897E8AD-8524-2249-B826-65E44A479DFC}" srcOrd="0" destOrd="0" presId="urn:microsoft.com/office/officeart/2005/8/layout/vProcess5"/>
    <dgm:cxn modelId="{6F646FD3-1D6E-D44F-A556-3E557161525D}" type="presParOf" srcId="{E96198A1-42E2-A74F-AAF5-72BEE2901B42}" destId="{9649F32E-F64D-1C44-A117-DFDB043A4130}" srcOrd="1" destOrd="0" presId="urn:microsoft.com/office/officeart/2005/8/layout/vProcess5"/>
    <dgm:cxn modelId="{0D402327-1868-DE48-A9BE-3BA4D47BD3BC}" type="presParOf" srcId="{E96198A1-42E2-A74F-AAF5-72BEE2901B42}" destId="{AD2F8437-3440-A947-A424-890C8BC39343}" srcOrd="2" destOrd="0" presId="urn:microsoft.com/office/officeart/2005/8/layout/vProcess5"/>
    <dgm:cxn modelId="{15E33ED8-1FA0-F94A-8083-830850F4850D}" type="presParOf" srcId="{E96198A1-42E2-A74F-AAF5-72BEE2901B42}" destId="{8910CEBC-DDD0-A048-9757-87DA61AE01F6}" srcOrd="3" destOrd="0" presId="urn:microsoft.com/office/officeart/2005/8/layout/vProcess5"/>
    <dgm:cxn modelId="{BAC3B64A-9FFE-2749-878A-E4DEFA673A66}" type="presParOf" srcId="{E96198A1-42E2-A74F-AAF5-72BEE2901B42}" destId="{91AB163F-1FC6-0A46-8A24-BE4FEAA7E1D1}" srcOrd="4" destOrd="0" presId="urn:microsoft.com/office/officeart/2005/8/layout/vProcess5"/>
    <dgm:cxn modelId="{C7245A5E-01F1-FC49-A6BD-93839CD9C288}" type="presParOf" srcId="{E96198A1-42E2-A74F-AAF5-72BEE2901B42}" destId="{92D8DFC0-6892-194B-B8F1-9BE4CEE7ECC2}" srcOrd="5" destOrd="0" presId="urn:microsoft.com/office/officeart/2005/8/layout/vProcess5"/>
    <dgm:cxn modelId="{62EC765A-1163-EF40-A929-07AFD4D79F39}" type="presParOf" srcId="{E96198A1-42E2-A74F-AAF5-72BEE2901B42}" destId="{578A93CE-CB36-9541-A245-A50C44C780AE}" srcOrd="6" destOrd="0" presId="urn:microsoft.com/office/officeart/2005/8/layout/vProcess5"/>
    <dgm:cxn modelId="{638A771F-6D80-B940-92E4-9745F7F0B7F4}" type="presParOf" srcId="{E96198A1-42E2-A74F-AAF5-72BEE2901B42}" destId="{BBB7C3E8-2AA4-B24E-9A63-CED44ECC5BF1}" srcOrd="7" destOrd="0" presId="urn:microsoft.com/office/officeart/2005/8/layout/vProcess5"/>
    <dgm:cxn modelId="{0F9D4DFE-DE7E-1749-8EB7-994D486BFB0C}" type="presParOf" srcId="{E96198A1-42E2-A74F-AAF5-72BEE2901B42}" destId="{D8A83430-F25D-2B4E-99FE-5C5C7C910AF1}"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94453D-EDAB-6048-9638-BC26C1B4EDAD}">
      <dsp:nvSpPr>
        <dsp:cNvPr id="0" name=""/>
        <dsp:cNvSpPr/>
      </dsp:nvSpPr>
      <dsp:spPr>
        <a:xfrm>
          <a:off x="0" y="0"/>
          <a:ext cx="8820898" cy="1110356"/>
        </a:xfrm>
        <a:prstGeom prst="roundRect">
          <a:avLst>
            <a:gd name="adj" fmla="val 10000"/>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0000"/>
              </a:solidFill>
            </a:rPr>
            <a:t>SOURCE</a:t>
          </a:r>
          <a:r>
            <a:rPr lang="en-US" sz="2400" kern="1200" dirty="0" smtClean="0">
              <a:solidFill>
                <a:srgbClr val="000000"/>
              </a:solidFill>
            </a:rPr>
            <a:t>: </a:t>
          </a:r>
          <a:r>
            <a:rPr lang="en-US" altLang="zh-CN" sz="2400" kern="1200" dirty="0" smtClean="0">
              <a:solidFill>
                <a:srgbClr val="000000"/>
              </a:solidFill>
            </a:rPr>
            <a:t>COSMIC, TCGA, ICGC, TARGET, </a:t>
          </a:r>
          <a:r>
            <a:rPr lang="en-US" altLang="zh-CN" sz="2400" kern="1200" dirty="0" err="1" smtClean="0">
              <a:solidFill>
                <a:srgbClr val="000000"/>
              </a:solidFill>
            </a:rPr>
            <a:t>IntOGen</a:t>
          </a:r>
          <a:r>
            <a:rPr lang="en-US" altLang="zh-CN" sz="2400" kern="1200" dirty="0" smtClean="0">
              <a:solidFill>
                <a:srgbClr val="000000"/>
              </a:solidFill>
            </a:rPr>
            <a:t>, EDRN</a:t>
          </a:r>
          <a:endParaRPr lang="en-US" sz="2400" kern="1200" dirty="0">
            <a:solidFill>
              <a:srgbClr val="000000"/>
            </a:solidFill>
          </a:endParaRPr>
        </a:p>
      </dsp:txBody>
      <dsp:txXfrm>
        <a:off x="32521" y="32521"/>
        <a:ext cx="7528912" cy="1045314"/>
      </dsp:txXfrm>
    </dsp:sp>
    <dsp:sp modelId="{69E39A1A-DBFE-4A43-8C25-303ADB232CCB}">
      <dsp:nvSpPr>
        <dsp:cNvPr id="0" name=""/>
        <dsp:cNvSpPr/>
      </dsp:nvSpPr>
      <dsp:spPr>
        <a:xfrm>
          <a:off x="738750" y="1312239"/>
          <a:ext cx="8820898" cy="1110356"/>
        </a:xfrm>
        <a:prstGeom prst="roundRect">
          <a:avLst>
            <a:gd name="adj" fmla="val 10000"/>
          </a:avLst>
        </a:prstGeom>
        <a:solidFill>
          <a:schemeClr val="accent1">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zh-CN" sz="2400" b="1" kern="1200" dirty="0" smtClean="0">
              <a:solidFill>
                <a:srgbClr val="000000"/>
              </a:solidFill>
            </a:rPr>
            <a:t>386</a:t>
          </a:r>
          <a:r>
            <a:rPr lang="en-US" altLang="zh-CN" sz="2400" kern="1200" dirty="0" smtClean="0">
              <a:solidFill>
                <a:srgbClr val="000000"/>
              </a:solidFill>
            </a:rPr>
            <a:t> original cancer terms (w/o benign)</a:t>
          </a:r>
          <a:endParaRPr lang="en-US" sz="2400" kern="1200" dirty="0">
            <a:solidFill>
              <a:srgbClr val="000000"/>
            </a:solidFill>
          </a:endParaRPr>
        </a:p>
      </dsp:txBody>
      <dsp:txXfrm>
        <a:off x="771271" y="1344760"/>
        <a:ext cx="7295374" cy="1045314"/>
      </dsp:txXfrm>
    </dsp:sp>
    <dsp:sp modelId="{C382643A-656F-864B-B1C7-F1C7CA378C74}">
      <dsp:nvSpPr>
        <dsp:cNvPr id="0" name=""/>
        <dsp:cNvSpPr/>
      </dsp:nvSpPr>
      <dsp:spPr>
        <a:xfrm>
          <a:off x="1466474" y="2624479"/>
          <a:ext cx="8820898" cy="1110356"/>
        </a:xfrm>
        <a:prstGeom prst="roundRect">
          <a:avLst>
            <a:gd name="adj" fmla="val 10000"/>
          </a:avLst>
        </a:prstGeom>
        <a:solidFill>
          <a:schemeClr val="accent1">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zh-CN" sz="2400" kern="1200" dirty="0" smtClean="0">
              <a:solidFill>
                <a:srgbClr val="000000"/>
              </a:solidFill>
            </a:rPr>
            <a:t>Mapped to </a:t>
          </a:r>
          <a:r>
            <a:rPr lang="en-US" altLang="zh-CN" sz="2400" b="1" kern="1200" dirty="0" smtClean="0">
              <a:solidFill>
                <a:srgbClr val="000000"/>
              </a:solidFill>
            </a:rPr>
            <a:t>187</a:t>
          </a:r>
          <a:r>
            <a:rPr lang="en-US" altLang="zh-CN" sz="2400" kern="1200" dirty="0" smtClean="0">
              <a:solidFill>
                <a:srgbClr val="000000"/>
              </a:solidFill>
            </a:rPr>
            <a:t> DO child node terms</a:t>
          </a:r>
          <a:endParaRPr lang="en-US" sz="2400" kern="1200" dirty="0">
            <a:solidFill>
              <a:srgbClr val="000000"/>
            </a:solidFill>
          </a:endParaRPr>
        </a:p>
      </dsp:txBody>
      <dsp:txXfrm>
        <a:off x="1498995" y="2657000"/>
        <a:ext cx="7306400" cy="1045314"/>
      </dsp:txXfrm>
    </dsp:sp>
    <dsp:sp modelId="{26E0F7BC-414C-DA40-9082-40503700CBEE}">
      <dsp:nvSpPr>
        <dsp:cNvPr id="0" name=""/>
        <dsp:cNvSpPr/>
      </dsp:nvSpPr>
      <dsp:spPr>
        <a:xfrm>
          <a:off x="2205224" y="3936719"/>
          <a:ext cx="8820898" cy="1110356"/>
        </a:xfrm>
        <a:prstGeom prst="roundRect">
          <a:avLst>
            <a:gd name="adj" fmla="val 10000"/>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zh-CN" sz="2400" b="1" kern="1200" smtClean="0">
              <a:solidFill>
                <a:srgbClr val="000000"/>
              </a:solidFill>
            </a:rPr>
            <a:t>63</a:t>
          </a:r>
          <a:r>
            <a:rPr lang="en-US" altLang="zh-CN" sz="2400" kern="1200" smtClean="0">
              <a:solidFill>
                <a:srgbClr val="000000"/>
              </a:solidFill>
            </a:rPr>
            <a:t> </a:t>
          </a:r>
          <a:r>
            <a:rPr lang="en-US" altLang="zh-CN" sz="2400" b="1" kern="1200" smtClean="0">
              <a:solidFill>
                <a:srgbClr val="000000"/>
              </a:solidFill>
            </a:rPr>
            <a:t>(59 organ system &amp; 4 cell type) </a:t>
          </a:r>
          <a:r>
            <a:rPr lang="en-US" altLang="zh-CN" sz="2400" kern="1200" smtClean="0">
              <a:solidFill>
                <a:srgbClr val="000000"/>
              </a:solidFill>
            </a:rPr>
            <a:t>top-level DO cancer terms</a:t>
          </a:r>
          <a:endParaRPr lang="zh-CN" altLang="en-US" sz="2400" kern="1200" dirty="0">
            <a:solidFill>
              <a:srgbClr val="000000"/>
            </a:solidFill>
          </a:endParaRPr>
        </a:p>
      </dsp:txBody>
      <dsp:txXfrm>
        <a:off x="2237745" y="3969240"/>
        <a:ext cx="7295374" cy="1045314"/>
      </dsp:txXfrm>
    </dsp:sp>
    <dsp:sp modelId="{40C00682-671F-9144-9757-5D6DCFC49157}">
      <dsp:nvSpPr>
        <dsp:cNvPr id="0" name=""/>
        <dsp:cNvSpPr/>
      </dsp:nvSpPr>
      <dsp:spPr>
        <a:xfrm>
          <a:off x="8099166" y="850432"/>
          <a:ext cx="721731" cy="72173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solidFill>
              <a:srgbClr val="000000"/>
            </a:solidFill>
          </a:endParaRPr>
        </a:p>
      </dsp:txBody>
      <dsp:txXfrm>
        <a:off x="8261555" y="850432"/>
        <a:ext cx="396953" cy="543103"/>
      </dsp:txXfrm>
    </dsp:sp>
    <dsp:sp modelId="{AA869634-7703-A245-9ED9-C63F482D9AE4}">
      <dsp:nvSpPr>
        <dsp:cNvPr id="0" name=""/>
        <dsp:cNvSpPr/>
      </dsp:nvSpPr>
      <dsp:spPr>
        <a:xfrm>
          <a:off x="8837916" y="2162672"/>
          <a:ext cx="721731" cy="721731"/>
        </a:xfrm>
        <a:prstGeom prst="downArrow">
          <a:avLst>
            <a:gd name="adj1" fmla="val 55000"/>
            <a:gd name="adj2" fmla="val 45000"/>
          </a:avLst>
        </a:prstGeom>
        <a:solidFill>
          <a:schemeClr val="accent1">
            <a:alpha val="90000"/>
            <a:tint val="40000"/>
            <a:hueOff val="0"/>
            <a:satOff val="0"/>
            <a:lumOff val="0"/>
            <a:alphaOff val="-2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solidFill>
              <a:srgbClr val="000000"/>
            </a:solidFill>
          </a:endParaRPr>
        </a:p>
      </dsp:txBody>
      <dsp:txXfrm>
        <a:off x="9000305" y="2162672"/>
        <a:ext cx="396953" cy="543103"/>
      </dsp:txXfrm>
    </dsp:sp>
    <dsp:sp modelId="{E8680781-0276-EC4D-B82F-EF10CE3F3E53}">
      <dsp:nvSpPr>
        <dsp:cNvPr id="0" name=""/>
        <dsp:cNvSpPr/>
      </dsp:nvSpPr>
      <dsp:spPr>
        <a:xfrm>
          <a:off x="9565640" y="3474911"/>
          <a:ext cx="721731" cy="721731"/>
        </a:xfrm>
        <a:prstGeom prst="downArrow">
          <a:avLst>
            <a:gd name="adj1" fmla="val 55000"/>
            <a:gd name="adj2" fmla="val 45000"/>
          </a:avLst>
        </a:prstGeom>
        <a:solidFill>
          <a:schemeClr val="accent1">
            <a:alpha val="90000"/>
            <a:tint val="40000"/>
            <a:hueOff val="0"/>
            <a:satOff val="0"/>
            <a:lumOff val="0"/>
            <a:alphaOff val="-4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solidFill>
              <a:srgbClr val="000000"/>
            </a:solidFill>
          </a:endParaRPr>
        </a:p>
      </dsp:txBody>
      <dsp:txXfrm>
        <a:off x="9728029" y="3474911"/>
        <a:ext cx="396953" cy="5431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49F32E-F64D-1C44-A117-DFDB043A4130}">
      <dsp:nvSpPr>
        <dsp:cNvPr id="0" name=""/>
        <dsp:cNvSpPr/>
      </dsp:nvSpPr>
      <dsp:spPr>
        <a:xfrm>
          <a:off x="0" y="0"/>
          <a:ext cx="9173434" cy="847033"/>
        </a:xfrm>
        <a:prstGeom prst="roundRect">
          <a:avLst>
            <a:gd name="adj" fmla="val 10000"/>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0000"/>
              </a:solidFill>
            </a:rPr>
            <a:t>SOURCE</a:t>
          </a:r>
          <a:r>
            <a:rPr lang="en-US" sz="2400" kern="1200" dirty="0" smtClean="0">
              <a:solidFill>
                <a:srgbClr val="000000"/>
              </a:solidFill>
            </a:rPr>
            <a:t>: </a:t>
          </a:r>
          <a:r>
            <a:rPr lang="en-US" altLang="zh-CN" sz="2400" kern="1200" dirty="0" smtClean="0">
              <a:solidFill>
                <a:srgbClr val="000000"/>
              </a:solidFill>
            </a:rPr>
            <a:t>COSMIC, TCGA, ICGC, TARGET, </a:t>
          </a:r>
          <a:r>
            <a:rPr lang="en-US" altLang="zh-CN" sz="2400" kern="1200" dirty="0" err="1" smtClean="0">
              <a:solidFill>
                <a:srgbClr val="000000"/>
              </a:solidFill>
            </a:rPr>
            <a:t>IntOGen</a:t>
          </a:r>
          <a:r>
            <a:rPr lang="en-US" altLang="zh-CN" sz="2400" kern="1200" dirty="0" smtClean="0">
              <a:solidFill>
                <a:srgbClr val="000000"/>
              </a:solidFill>
            </a:rPr>
            <a:t>, EDRN, </a:t>
          </a:r>
          <a:r>
            <a:rPr lang="en-US" altLang="zh-CN" sz="2400" b="1" kern="1200" dirty="0" err="1" smtClean="0">
              <a:solidFill>
                <a:srgbClr val="000000"/>
              </a:solidFill>
            </a:rPr>
            <a:t>ClinVar</a:t>
          </a:r>
          <a:endParaRPr lang="en-US" sz="2400" b="1" kern="1200" dirty="0">
            <a:solidFill>
              <a:srgbClr val="000000"/>
            </a:solidFill>
          </a:endParaRPr>
        </a:p>
      </dsp:txBody>
      <dsp:txXfrm>
        <a:off x="24809" y="24809"/>
        <a:ext cx="8259418" cy="797415"/>
      </dsp:txXfrm>
    </dsp:sp>
    <dsp:sp modelId="{AD2F8437-3440-A947-A424-890C8BC39343}">
      <dsp:nvSpPr>
        <dsp:cNvPr id="0" name=""/>
        <dsp:cNvSpPr/>
      </dsp:nvSpPr>
      <dsp:spPr>
        <a:xfrm>
          <a:off x="809420" y="988205"/>
          <a:ext cx="9173434" cy="847033"/>
        </a:xfrm>
        <a:prstGeom prst="roundRect">
          <a:avLst>
            <a:gd name="adj" fmla="val 10000"/>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zh-CN" sz="2400" b="1" kern="1200" dirty="0" smtClean="0">
              <a:solidFill>
                <a:srgbClr val="000000"/>
              </a:solidFill>
            </a:rPr>
            <a:t>3343</a:t>
          </a:r>
          <a:r>
            <a:rPr lang="en-US" altLang="zh-CN" sz="2400" kern="1200" dirty="0" smtClean="0">
              <a:solidFill>
                <a:srgbClr val="000000"/>
              </a:solidFill>
            </a:rPr>
            <a:t> original cancer terms (with DNA mutation counts, and w/o benign)</a:t>
          </a:r>
          <a:endParaRPr lang="en-US" sz="2400" kern="1200" dirty="0">
            <a:solidFill>
              <a:srgbClr val="000000"/>
            </a:solidFill>
          </a:endParaRPr>
        </a:p>
      </dsp:txBody>
      <dsp:txXfrm>
        <a:off x="834229" y="1013014"/>
        <a:ext cx="7763824" cy="797415"/>
      </dsp:txXfrm>
    </dsp:sp>
    <dsp:sp modelId="{8910CEBC-DDD0-A048-9757-87DA61AE01F6}">
      <dsp:nvSpPr>
        <dsp:cNvPr id="0" name=""/>
        <dsp:cNvSpPr/>
      </dsp:nvSpPr>
      <dsp:spPr>
        <a:xfrm>
          <a:off x="1618841" y="1976411"/>
          <a:ext cx="9173434" cy="847033"/>
        </a:xfrm>
        <a:prstGeom prst="roundRect">
          <a:avLst>
            <a:gd name="adj" fmla="val 10000"/>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zh-CN" sz="2400" kern="1200" dirty="0" smtClean="0">
              <a:solidFill>
                <a:srgbClr val="000000"/>
              </a:solidFill>
            </a:rPr>
            <a:t>81 </a:t>
          </a:r>
          <a:r>
            <a:rPr lang="en-US" altLang="zh-CN" sz="2400" b="1" kern="1200" dirty="0" smtClean="0">
              <a:solidFill>
                <a:srgbClr val="000000"/>
              </a:solidFill>
            </a:rPr>
            <a:t>(71 organ system &amp; 10 cell type) </a:t>
          </a:r>
          <a:r>
            <a:rPr lang="en-US" altLang="zh-CN" sz="2400" kern="1200" dirty="0" smtClean="0">
              <a:solidFill>
                <a:srgbClr val="000000"/>
              </a:solidFill>
            </a:rPr>
            <a:t>top-level DO cancer terms (most terms)</a:t>
          </a:r>
          <a:endParaRPr lang="zh-CN" altLang="en-US" sz="2400" kern="1200" dirty="0">
            <a:solidFill>
              <a:srgbClr val="000000"/>
            </a:solidFill>
          </a:endParaRPr>
        </a:p>
      </dsp:txBody>
      <dsp:txXfrm>
        <a:off x="1643650" y="2001220"/>
        <a:ext cx="7763824" cy="797415"/>
      </dsp:txXfrm>
    </dsp:sp>
    <dsp:sp modelId="{91AB163F-1FC6-0A46-8A24-BE4FEAA7E1D1}">
      <dsp:nvSpPr>
        <dsp:cNvPr id="0" name=""/>
        <dsp:cNvSpPr/>
      </dsp:nvSpPr>
      <dsp:spPr>
        <a:xfrm>
          <a:off x="8622862" y="642333"/>
          <a:ext cx="550571" cy="5505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solidFill>
              <a:srgbClr val="000000"/>
            </a:solidFill>
          </a:endParaRPr>
        </a:p>
      </dsp:txBody>
      <dsp:txXfrm>
        <a:off x="8746740" y="642333"/>
        <a:ext cx="302815" cy="414305"/>
      </dsp:txXfrm>
    </dsp:sp>
    <dsp:sp modelId="{92D8DFC0-6892-194B-B8F1-9BE4CEE7ECC2}">
      <dsp:nvSpPr>
        <dsp:cNvPr id="0" name=""/>
        <dsp:cNvSpPr/>
      </dsp:nvSpPr>
      <dsp:spPr>
        <a:xfrm>
          <a:off x="9432283" y="1624892"/>
          <a:ext cx="550571" cy="550571"/>
        </a:xfrm>
        <a:prstGeom prst="downArrow">
          <a:avLst>
            <a:gd name="adj1" fmla="val 55000"/>
            <a:gd name="adj2" fmla="val 45000"/>
          </a:avLst>
        </a:prstGeom>
        <a:solidFill>
          <a:schemeClr val="accent1">
            <a:alpha val="90000"/>
            <a:tint val="40000"/>
            <a:hueOff val="0"/>
            <a:satOff val="0"/>
            <a:lumOff val="0"/>
            <a:alphaOff val="-4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solidFill>
              <a:srgbClr val="000000"/>
            </a:solidFill>
          </a:endParaRPr>
        </a:p>
      </dsp:txBody>
      <dsp:txXfrm>
        <a:off x="9556161" y="1624892"/>
        <a:ext cx="302815" cy="41430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4214A9-A571-1141-941E-559A902DA0F2}" type="datetimeFigureOut">
              <a:rPr lang="en-US" smtClean="0"/>
              <a:t>4/6/16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ABAE08-E481-CB43-9953-20D97323266A}" type="slidenum">
              <a:rPr lang="en-US" smtClean="0"/>
              <a:t>‹#›</a:t>
            </a:fld>
            <a:endParaRPr lang="en-US"/>
          </a:p>
        </p:txBody>
      </p:sp>
    </p:spTree>
    <p:extLst>
      <p:ext uri="{BB962C8B-B14F-4D97-AF65-F5344CB8AC3E}">
        <p14:creationId xmlns:p14="http://schemas.microsoft.com/office/powerpoint/2010/main" val="6089169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 Catalogue of Somatic Mutations in Cancer (COSMIC), The Cancer Genome Atlas (TCGA), International Cancer Genome Consortium (ICGC), Therapeutically Applicable Research to Generate Effective Treatments (TARGET), Integrative </a:t>
            </a:r>
            <a:r>
              <a:rPr lang="en-US" altLang="zh-CN" dirty="0" err="1" smtClean="0"/>
              <a:t>Oncogenomics</a:t>
            </a:r>
            <a:r>
              <a:rPr lang="en-US" altLang="zh-CN" dirty="0" smtClean="0"/>
              <a:t> (</a:t>
            </a:r>
            <a:r>
              <a:rPr lang="en-US" altLang="zh-CN" dirty="0" err="1" smtClean="0"/>
              <a:t>IntOGen</a:t>
            </a:r>
            <a:r>
              <a:rPr lang="en-US" altLang="zh-CN" dirty="0" smtClean="0"/>
              <a:t>) and the Early Detection Research Network (EDRN)</a:t>
            </a:r>
            <a:endParaRPr lang="zh-CN" altLang="en-US" dirty="0"/>
          </a:p>
        </p:txBody>
      </p:sp>
      <p:sp>
        <p:nvSpPr>
          <p:cNvPr id="4" name="灯片编号占位符 3"/>
          <p:cNvSpPr>
            <a:spLocks noGrp="1"/>
          </p:cNvSpPr>
          <p:nvPr>
            <p:ph type="sldNum" sz="quarter" idx="10"/>
          </p:nvPr>
        </p:nvSpPr>
        <p:spPr/>
        <p:txBody>
          <a:bodyPr/>
          <a:lstStyle/>
          <a:p>
            <a:fld id="{65C6E5EF-0180-4901-990E-FE85D3C60DE1}" type="slidenum">
              <a:rPr lang="zh-CN" altLang="en-US" smtClean="0"/>
              <a:pPr/>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3945A82-3694-4729-B986-1F06454010CF}" type="slidenum">
              <a:rPr lang="en-US" smtClean="0"/>
              <a:pPr>
                <a:defRPr/>
              </a:pPr>
              <a:t>17</a:t>
            </a:fld>
            <a:endParaRPr lang="en-US" dirty="0"/>
          </a:p>
        </p:txBody>
      </p:sp>
      <p:sp>
        <p:nvSpPr>
          <p:cNvPr id="5" name="Header Placeholder 4"/>
          <p:cNvSpPr>
            <a:spLocks noGrp="1"/>
          </p:cNvSpPr>
          <p:nvPr>
            <p:ph type="hdr" sz="quarter" idx="11"/>
          </p:nvPr>
        </p:nvSpPr>
        <p:spPr/>
        <p:txBody>
          <a:bodyPr/>
          <a:lstStyle/>
          <a:p>
            <a:pPr>
              <a:defRPr/>
            </a:pPr>
            <a:r>
              <a:rPr lang="en-US" smtClean="0"/>
              <a:t>EVS NIEHS 2016-02-04</a:t>
            </a:r>
            <a:endParaRPr lang="en-US" dirty="0"/>
          </a:p>
        </p:txBody>
      </p:sp>
    </p:spTree>
    <p:extLst>
      <p:ext uri="{BB962C8B-B14F-4D97-AF65-F5344CB8AC3E}">
        <p14:creationId xmlns:p14="http://schemas.microsoft.com/office/powerpoint/2010/main" val="3570218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3945A82-3694-4729-B986-1F06454010CF}" type="slidenum">
              <a:rPr lang="en-US" smtClean="0"/>
              <a:pPr>
                <a:defRPr/>
              </a:pPr>
              <a:t>18</a:t>
            </a:fld>
            <a:endParaRPr lang="en-US" dirty="0"/>
          </a:p>
        </p:txBody>
      </p:sp>
      <p:sp>
        <p:nvSpPr>
          <p:cNvPr id="5" name="Header Placeholder 4"/>
          <p:cNvSpPr>
            <a:spLocks noGrp="1"/>
          </p:cNvSpPr>
          <p:nvPr>
            <p:ph type="hdr" sz="quarter" idx="11"/>
          </p:nvPr>
        </p:nvSpPr>
        <p:spPr/>
        <p:txBody>
          <a:bodyPr/>
          <a:lstStyle/>
          <a:p>
            <a:pPr>
              <a:defRPr/>
            </a:pPr>
            <a:r>
              <a:rPr lang="en-US" smtClean="0"/>
              <a:t>EVS NIEHS 2016-02-04</a:t>
            </a:r>
            <a:endParaRPr lang="en-US" dirty="0"/>
          </a:p>
        </p:txBody>
      </p:sp>
    </p:spTree>
    <p:extLst>
      <p:ext uri="{BB962C8B-B14F-4D97-AF65-F5344CB8AC3E}">
        <p14:creationId xmlns:p14="http://schemas.microsoft.com/office/powerpoint/2010/main" val="3102020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NCI Neoplasm Core Value Set</a:t>
            </a:r>
            <a:endParaRPr lang="en-US" dirty="0"/>
          </a:p>
          <a:p>
            <a:r>
              <a:rPr lang="nl-NL" dirty="0"/>
              <a:t>Draft </a:t>
            </a:r>
            <a:r>
              <a:rPr lang="nl-NL" dirty="0" err="1"/>
              <a:t>Overview</a:t>
            </a:r>
            <a:r>
              <a:rPr lang="nl-NL" dirty="0"/>
              <a:t> - 3/24/2016</a:t>
            </a:r>
          </a:p>
          <a:p>
            <a:r>
              <a:rPr lang="nl-NL" dirty="0"/>
              <a:t> </a:t>
            </a:r>
          </a:p>
          <a:p>
            <a:r>
              <a:rPr lang="nl-NL" b="1" dirty="0" err="1"/>
              <a:t>Purpose</a:t>
            </a:r>
            <a:r>
              <a:rPr lang="nl-NL" dirty="0"/>
              <a:t>: </a:t>
            </a:r>
            <a:r>
              <a:rPr lang="nl-NL" dirty="0" err="1"/>
              <a:t>This</a:t>
            </a:r>
            <a:r>
              <a:rPr lang="nl-NL" dirty="0"/>
              <a:t> </a:t>
            </a:r>
            <a:r>
              <a:rPr lang="nl-NL" dirty="0" err="1"/>
              <a:t>core</a:t>
            </a:r>
            <a:r>
              <a:rPr lang="nl-NL" dirty="0"/>
              <a:t> </a:t>
            </a:r>
            <a:r>
              <a:rPr lang="nl-NL" dirty="0" err="1"/>
              <a:t>reference</a:t>
            </a:r>
            <a:r>
              <a:rPr lang="nl-NL" dirty="0"/>
              <a:t> set of </a:t>
            </a:r>
            <a:r>
              <a:rPr lang="nl-NL" dirty="0" err="1"/>
              <a:t>NCIt</a:t>
            </a:r>
            <a:r>
              <a:rPr lang="nl-NL" dirty="0"/>
              <a:t> </a:t>
            </a:r>
            <a:r>
              <a:rPr lang="nl-NL" dirty="0" err="1"/>
              <a:t>neoplasm</a:t>
            </a:r>
            <a:r>
              <a:rPr lang="nl-NL" dirty="0"/>
              <a:t> </a:t>
            </a:r>
            <a:r>
              <a:rPr lang="nl-NL" dirty="0" err="1"/>
              <a:t>classification</a:t>
            </a:r>
            <a:r>
              <a:rPr lang="nl-NL" dirty="0"/>
              <a:t> </a:t>
            </a:r>
            <a:r>
              <a:rPr lang="nl-NL" dirty="0" err="1"/>
              <a:t>concepts</a:t>
            </a:r>
            <a:r>
              <a:rPr lang="nl-NL" dirty="0"/>
              <a:t> </a:t>
            </a:r>
            <a:r>
              <a:rPr lang="nl-NL" dirty="0" err="1"/>
              <a:t>will</a:t>
            </a:r>
            <a:r>
              <a:rPr lang="nl-NL" dirty="0"/>
              <a:t> </a:t>
            </a:r>
            <a:r>
              <a:rPr lang="nl-NL" dirty="0" err="1"/>
              <a:t>facilitate</a:t>
            </a:r>
            <a:r>
              <a:rPr lang="nl-NL" dirty="0"/>
              <a:t> consistent </a:t>
            </a:r>
            <a:r>
              <a:rPr lang="nl-NL" dirty="0" err="1"/>
              <a:t>coding</a:t>
            </a:r>
            <a:r>
              <a:rPr lang="nl-NL" dirty="0"/>
              <a:t>, analysis, </a:t>
            </a:r>
            <a:r>
              <a:rPr lang="nl-NL" dirty="0" err="1"/>
              <a:t>and</a:t>
            </a:r>
            <a:r>
              <a:rPr lang="nl-NL" dirty="0"/>
              <a:t> data </a:t>
            </a:r>
            <a:r>
              <a:rPr lang="nl-NL" dirty="0" err="1"/>
              <a:t>sharing</a:t>
            </a:r>
            <a:r>
              <a:rPr lang="nl-NL" dirty="0"/>
              <a:t> </a:t>
            </a:r>
            <a:r>
              <a:rPr lang="nl-NL" dirty="0" err="1"/>
              <a:t>across</a:t>
            </a:r>
            <a:r>
              <a:rPr lang="nl-NL" dirty="0"/>
              <a:t> a </a:t>
            </a:r>
            <a:r>
              <a:rPr lang="nl-NL" dirty="0" err="1"/>
              <a:t>broad</a:t>
            </a:r>
            <a:r>
              <a:rPr lang="nl-NL" dirty="0"/>
              <a:t> range of NCI </a:t>
            </a:r>
            <a:r>
              <a:rPr lang="nl-NL" dirty="0" err="1"/>
              <a:t>and</a:t>
            </a:r>
            <a:r>
              <a:rPr lang="nl-NL" dirty="0"/>
              <a:t> </a:t>
            </a:r>
            <a:r>
              <a:rPr lang="nl-NL" dirty="0" err="1"/>
              <a:t>related</a:t>
            </a:r>
            <a:r>
              <a:rPr lang="nl-NL" dirty="0"/>
              <a:t> resources.</a:t>
            </a:r>
          </a:p>
          <a:p>
            <a:r>
              <a:rPr lang="nl-NL" dirty="0"/>
              <a:t> </a:t>
            </a:r>
          </a:p>
          <a:p>
            <a:r>
              <a:rPr lang="nl-NL" b="1" dirty="0"/>
              <a:t>Background</a:t>
            </a:r>
            <a:r>
              <a:rPr lang="nl-NL" dirty="0"/>
              <a:t>: </a:t>
            </a:r>
            <a:r>
              <a:rPr lang="nl-NL" dirty="0" err="1"/>
              <a:t>NCIt</a:t>
            </a:r>
            <a:r>
              <a:rPr lang="nl-NL" dirty="0"/>
              <a:t> </a:t>
            </a:r>
            <a:r>
              <a:rPr lang="nl-NL" dirty="0" err="1"/>
              <a:t>provides</a:t>
            </a:r>
            <a:r>
              <a:rPr lang="nl-NL" dirty="0"/>
              <a:t> </a:t>
            </a:r>
            <a:r>
              <a:rPr lang="nl-NL" dirty="0" err="1"/>
              <a:t>NCI’s</a:t>
            </a:r>
            <a:r>
              <a:rPr lang="nl-NL" dirty="0"/>
              <a:t> </a:t>
            </a:r>
            <a:r>
              <a:rPr lang="nl-NL" dirty="0" err="1"/>
              <a:t>comprehensive</a:t>
            </a:r>
            <a:r>
              <a:rPr lang="nl-NL" dirty="0"/>
              <a:t> </a:t>
            </a:r>
            <a:r>
              <a:rPr lang="nl-NL" dirty="0" err="1"/>
              <a:t>cancer</a:t>
            </a:r>
            <a:r>
              <a:rPr lang="nl-NL" dirty="0"/>
              <a:t> </a:t>
            </a:r>
            <a:r>
              <a:rPr lang="nl-NL" dirty="0" err="1"/>
              <a:t>classification</a:t>
            </a:r>
            <a:r>
              <a:rPr lang="nl-NL" dirty="0"/>
              <a:t> </a:t>
            </a:r>
            <a:r>
              <a:rPr lang="nl-NL" dirty="0" err="1"/>
              <a:t>terminology</a:t>
            </a:r>
            <a:r>
              <a:rPr lang="nl-NL" dirty="0"/>
              <a:t> </a:t>
            </a:r>
            <a:r>
              <a:rPr lang="nl-NL" dirty="0" err="1"/>
              <a:t>and</a:t>
            </a:r>
            <a:r>
              <a:rPr lang="nl-NL" dirty="0"/>
              <a:t> </a:t>
            </a:r>
            <a:r>
              <a:rPr lang="nl-NL" dirty="0" err="1"/>
              <a:t>ontology</a:t>
            </a:r>
            <a:r>
              <a:rPr lang="nl-NL" dirty="0"/>
              <a:t>, </a:t>
            </a:r>
            <a:r>
              <a:rPr lang="nl-NL" dirty="0" err="1"/>
              <a:t>and</a:t>
            </a:r>
            <a:r>
              <a:rPr lang="nl-NL" dirty="0"/>
              <a:t> </a:t>
            </a:r>
            <a:r>
              <a:rPr lang="nl-NL" dirty="0" err="1"/>
              <a:t>NCIm</a:t>
            </a:r>
            <a:r>
              <a:rPr lang="nl-NL" dirty="0"/>
              <a:t> </a:t>
            </a:r>
            <a:r>
              <a:rPr lang="nl-NL" dirty="0" err="1"/>
              <a:t>provides</a:t>
            </a:r>
            <a:r>
              <a:rPr lang="nl-NL" dirty="0"/>
              <a:t> cross-</a:t>
            </a:r>
            <a:r>
              <a:rPr lang="nl-NL" dirty="0" err="1"/>
              <a:t>mappings</a:t>
            </a:r>
            <a:r>
              <a:rPr lang="nl-NL" dirty="0"/>
              <a:t> </a:t>
            </a:r>
            <a:r>
              <a:rPr lang="nl-NL" dirty="0" err="1"/>
              <a:t>to</a:t>
            </a:r>
            <a:r>
              <a:rPr lang="nl-NL" dirty="0"/>
              <a:t> </a:t>
            </a:r>
            <a:r>
              <a:rPr lang="nl-NL" dirty="0" err="1"/>
              <a:t>many</a:t>
            </a:r>
            <a:r>
              <a:rPr lang="nl-NL" dirty="0"/>
              <a:t> </a:t>
            </a:r>
            <a:r>
              <a:rPr lang="nl-NL" dirty="0" err="1"/>
              <a:t>related</a:t>
            </a:r>
            <a:r>
              <a:rPr lang="nl-NL" dirty="0"/>
              <a:t> </a:t>
            </a:r>
            <a:r>
              <a:rPr lang="nl-NL" dirty="0" err="1"/>
              <a:t>terminologies</a:t>
            </a:r>
            <a:r>
              <a:rPr lang="nl-NL" dirty="0"/>
              <a:t> of interest </a:t>
            </a:r>
            <a:r>
              <a:rPr lang="nl-NL" dirty="0" err="1"/>
              <a:t>to</a:t>
            </a:r>
            <a:r>
              <a:rPr lang="nl-NL" dirty="0"/>
              <a:t> the NCI community.  </a:t>
            </a:r>
            <a:r>
              <a:rPr lang="nl-NL" dirty="0" err="1"/>
              <a:t>NCIt</a:t>
            </a:r>
            <a:r>
              <a:rPr lang="nl-NL" dirty="0"/>
              <a:t> </a:t>
            </a:r>
            <a:r>
              <a:rPr lang="nl-NL" dirty="0" err="1"/>
              <a:t>includes</a:t>
            </a:r>
            <a:r>
              <a:rPr lang="nl-NL" dirty="0"/>
              <a:t> </a:t>
            </a:r>
            <a:r>
              <a:rPr lang="nl-NL" dirty="0" err="1"/>
              <a:t>rigorous</a:t>
            </a:r>
            <a:r>
              <a:rPr lang="nl-NL" dirty="0"/>
              <a:t> human </a:t>
            </a:r>
            <a:r>
              <a:rPr lang="nl-NL" dirty="0" err="1"/>
              <a:t>and</a:t>
            </a:r>
            <a:r>
              <a:rPr lang="nl-NL" dirty="0"/>
              <a:t> machine </a:t>
            </a:r>
            <a:r>
              <a:rPr lang="nl-NL" dirty="0" err="1"/>
              <a:t>readable</a:t>
            </a:r>
            <a:r>
              <a:rPr lang="nl-NL" dirty="0"/>
              <a:t> </a:t>
            </a:r>
            <a:r>
              <a:rPr lang="nl-NL" dirty="0" err="1"/>
              <a:t>definitions</a:t>
            </a:r>
            <a:r>
              <a:rPr lang="nl-NL" dirty="0"/>
              <a:t> of </a:t>
            </a:r>
            <a:r>
              <a:rPr lang="nl-NL" dirty="0" err="1"/>
              <a:t>many</a:t>
            </a:r>
            <a:r>
              <a:rPr lang="nl-NL" dirty="0"/>
              <a:t> </a:t>
            </a:r>
            <a:r>
              <a:rPr lang="nl-NL" dirty="0" err="1"/>
              <a:t>thousands</a:t>
            </a:r>
            <a:r>
              <a:rPr lang="nl-NL" dirty="0"/>
              <a:t> of </a:t>
            </a:r>
            <a:r>
              <a:rPr lang="nl-NL" dirty="0" err="1"/>
              <a:t>distinct</a:t>
            </a:r>
            <a:r>
              <a:rPr lang="nl-NL" dirty="0"/>
              <a:t> types of </a:t>
            </a:r>
            <a:r>
              <a:rPr lang="nl-NL" dirty="0" err="1"/>
              <a:t>neoplasm</a:t>
            </a:r>
            <a:r>
              <a:rPr lang="nl-NL" dirty="0"/>
              <a:t>, </a:t>
            </a:r>
            <a:r>
              <a:rPr lang="nl-NL" dirty="0" err="1"/>
              <a:t>organized</a:t>
            </a:r>
            <a:r>
              <a:rPr lang="nl-NL" dirty="0"/>
              <a:t> in logic </a:t>
            </a:r>
            <a:r>
              <a:rPr lang="nl-NL" dirty="0" err="1"/>
              <a:t>based</a:t>
            </a:r>
            <a:r>
              <a:rPr lang="nl-NL" dirty="0"/>
              <a:t> </a:t>
            </a:r>
            <a:r>
              <a:rPr lang="nl-NL" dirty="0" err="1"/>
              <a:t>parent-child</a:t>
            </a:r>
            <a:r>
              <a:rPr lang="nl-NL" dirty="0"/>
              <a:t> </a:t>
            </a:r>
            <a:r>
              <a:rPr lang="nl-NL" dirty="0" err="1"/>
              <a:t>hierarchies</a:t>
            </a:r>
            <a:r>
              <a:rPr lang="nl-NL" dirty="0"/>
              <a:t>.  </a:t>
            </a:r>
            <a:r>
              <a:rPr lang="nl-NL" dirty="0" err="1"/>
              <a:t>NCIt</a:t>
            </a:r>
            <a:r>
              <a:rPr lang="nl-NL" dirty="0"/>
              <a:t> is </a:t>
            </a:r>
            <a:r>
              <a:rPr lang="nl-NL" dirty="0" err="1"/>
              <a:t>used</a:t>
            </a:r>
            <a:r>
              <a:rPr lang="nl-NL" dirty="0"/>
              <a:t> in </a:t>
            </a:r>
            <a:r>
              <a:rPr lang="nl-NL" dirty="0" err="1"/>
              <a:t>many</a:t>
            </a:r>
            <a:r>
              <a:rPr lang="nl-NL" dirty="0"/>
              <a:t> NCI </a:t>
            </a:r>
            <a:r>
              <a:rPr lang="nl-NL" dirty="0" err="1"/>
              <a:t>and</a:t>
            </a:r>
            <a:r>
              <a:rPr lang="nl-NL" dirty="0"/>
              <a:t> </a:t>
            </a:r>
            <a:r>
              <a:rPr lang="nl-NL" dirty="0" err="1"/>
              <a:t>other</a:t>
            </a:r>
            <a:r>
              <a:rPr lang="nl-NL" dirty="0"/>
              <a:t> systems </a:t>
            </a:r>
            <a:r>
              <a:rPr lang="nl-NL" dirty="0" err="1"/>
              <a:t>around</a:t>
            </a:r>
            <a:r>
              <a:rPr lang="nl-NL" dirty="0"/>
              <a:t> the </a:t>
            </a:r>
            <a:r>
              <a:rPr lang="nl-NL" dirty="0" err="1"/>
              <a:t>world</a:t>
            </a:r>
            <a:r>
              <a:rPr lang="nl-NL" dirty="0"/>
              <a:t> </a:t>
            </a:r>
            <a:r>
              <a:rPr lang="nl-NL" dirty="0" err="1"/>
              <a:t>for</a:t>
            </a:r>
            <a:r>
              <a:rPr lang="nl-NL" dirty="0"/>
              <a:t> </a:t>
            </a:r>
            <a:r>
              <a:rPr lang="nl-NL" dirty="0" err="1"/>
              <a:t>cancer</a:t>
            </a:r>
            <a:r>
              <a:rPr lang="nl-NL" dirty="0"/>
              <a:t> research, care, </a:t>
            </a:r>
            <a:r>
              <a:rPr lang="nl-NL" dirty="0" err="1"/>
              <a:t>and</a:t>
            </a:r>
            <a:r>
              <a:rPr lang="nl-NL" dirty="0"/>
              <a:t> </a:t>
            </a:r>
            <a:r>
              <a:rPr lang="nl-NL" dirty="0" err="1"/>
              <a:t>reference</a:t>
            </a:r>
            <a:r>
              <a:rPr lang="nl-NL" dirty="0"/>
              <a:t>, </a:t>
            </a:r>
            <a:r>
              <a:rPr lang="nl-NL" dirty="0" err="1"/>
              <a:t>and</a:t>
            </a:r>
            <a:r>
              <a:rPr lang="nl-NL" dirty="0"/>
              <a:t> is </a:t>
            </a:r>
            <a:r>
              <a:rPr lang="nl-NL" dirty="0" err="1"/>
              <a:t>useful</a:t>
            </a:r>
            <a:r>
              <a:rPr lang="nl-NL" dirty="0"/>
              <a:t> in </a:t>
            </a:r>
            <a:r>
              <a:rPr lang="nl-NL" dirty="0" err="1"/>
              <a:t>interpreting</a:t>
            </a:r>
            <a:r>
              <a:rPr lang="nl-NL" dirty="0"/>
              <a:t> </a:t>
            </a:r>
            <a:r>
              <a:rPr lang="nl-NL" dirty="0" err="1"/>
              <a:t>and</a:t>
            </a:r>
            <a:r>
              <a:rPr lang="nl-NL" dirty="0"/>
              <a:t> translating information </a:t>
            </a:r>
            <a:r>
              <a:rPr lang="nl-NL" dirty="0" err="1"/>
              <a:t>from</a:t>
            </a:r>
            <a:r>
              <a:rPr lang="nl-NL" dirty="0"/>
              <a:t> </a:t>
            </a:r>
            <a:r>
              <a:rPr lang="nl-NL" dirty="0" err="1"/>
              <a:t>many</a:t>
            </a:r>
            <a:r>
              <a:rPr lang="nl-NL" dirty="0"/>
              <a:t> </a:t>
            </a:r>
            <a:r>
              <a:rPr lang="nl-NL" dirty="0" err="1"/>
              <a:t>other</a:t>
            </a:r>
            <a:r>
              <a:rPr lang="nl-NL" dirty="0"/>
              <a:t> resources.</a:t>
            </a:r>
          </a:p>
          <a:p>
            <a:r>
              <a:rPr lang="nl-NL" dirty="0"/>
              <a:t> </a:t>
            </a:r>
          </a:p>
          <a:p>
            <a:r>
              <a:rPr lang="nl-NL" b="1" dirty="0" err="1"/>
              <a:t>Organization</a:t>
            </a:r>
            <a:r>
              <a:rPr lang="nl-NL" dirty="0"/>
              <a:t>: The </a:t>
            </a:r>
            <a:r>
              <a:rPr lang="nl-NL" dirty="0" err="1"/>
              <a:t>need</a:t>
            </a:r>
            <a:r>
              <a:rPr lang="nl-NL" dirty="0"/>
              <a:t> has long been </a:t>
            </a:r>
            <a:r>
              <a:rPr lang="nl-NL" dirty="0" err="1"/>
              <a:t>felt</a:t>
            </a:r>
            <a:r>
              <a:rPr lang="nl-NL" dirty="0"/>
              <a:t> </a:t>
            </a:r>
            <a:r>
              <a:rPr lang="nl-NL" dirty="0" err="1"/>
              <a:t>for</a:t>
            </a:r>
            <a:r>
              <a:rPr lang="nl-NL" dirty="0"/>
              <a:t> a smaller </a:t>
            </a:r>
            <a:r>
              <a:rPr lang="nl-NL" dirty="0" err="1"/>
              <a:t>core</a:t>
            </a:r>
            <a:r>
              <a:rPr lang="nl-NL" dirty="0"/>
              <a:t> </a:t>
            </a:r>
            <a:r>
              <a:rPr lang="nl-NL" dirty="0" err="1"/>
              <a:t>reference</a:t>
            </a:r>
            <a:r>
              <a:rPr lang="nl-NL" dirty="0"/>
              <a:t> set of </a:t>
            </a:r>
            <a:r>
              <a:rPr lang="nl-NL" dirty="0" err="1"/>
              <a:t>cancer</a:t>
            </a:r>
            <a:r>
              <a:rPr lang="nl-NL" dirty="0"/>
              <a:t> </a:t>
            </a:r>
            <a:r>
              <a:rPr lang="nl-NL" dirty="0" err="1"/>
              <a:t>classification</a:t>
            </a:r>
            <a:r>
              <a:rPr lang="nl-NL" dirty="0"/>
              <a:t> </a:t>
            </a:r>
            <a:r>
              <a:rPr lang="nl-NL" dirty="0" err="1"/>
              <a:t>terms</a:t>
            </a:r>
            <a:r>
              <a:rPr lang="nl-NL" dirty="0"/>
              <a:t> </a:t>
            </a:r>
            <a:r>
              <a:rPr lang="nl-NL" dirty="0" err="1"/>
              <a:t>that</a:t>
            </a:r>
            <a:r>
              <a:rPr lang="nl-NL" dirty="0"/>
              <a:t> are most </a:t>
            </a:r>
            <a:r>
              <a:rPr lang="nl-NL" dirty="0" err="1"/>
              <a:t>commonly</a:t>
            </a:r>
            <a:r>
              <a:rPr lang="nl-NL" dirty="0"/>
              <a:t> </a:t>
            </a:r>
            <a:r>
              <a:rPr lang="nl-NL" dirty="0" err="1"/>
              <a:t>used</a:t>
            </a:r>
            <a:r>
              <a:rPr lang="nl-NL" dirty="0"/>
              <a:t> </a:t>
            </a:r>
            <a:r>
              <a:rPr lang="nl-NL" dirty="0" err="1"/>
              <a:t>for</a:t>
            </a:r>
            <a:r>
              <a:rPr lang="nl-NL" dirty="0"/>
              <a:t> research, care, </a:t>
            </a:r>
            <a:r>
              <a:rPr lang="nl-NL" dirty="0" err="1"/>
              <a:t>and</a:t>
            </a:r>
            <a:r>
              <a:rPr lang="nl-NL" dirty="0"/>
              <a:t> public health </a:t>
            </a:r>
            <a:r>
              <a:rPr lang="nl-NL" dirty="0" err="1"/>
              <a:t>purposes</a:t>
            </a:r>
            <a:r>
              <a:rPr lang="nl-NL" dirty="0"/>
              <a:t>.  </a:t>
            </a:r>
            <a:r>
              <a:rPr lang="nl-NL" dirty="0" err="1"/>
              <a:t>This</a:t>
            </a:r>
            <a:r>
              <a:rPr lang="nl-NL" dirty="0"/>
              <a:t> draft set </a:t>
            </a:r>
            <a:r>
              <a:rPr lang="nl-NL" dirty="0" err="1"/>
              <a:t>includes</a:t>
            </a:r>
            <a:r>
              <a:rPr lang="nl-NL" dirty="0"/>
              <a:t> 1,352 </a:t>
            </a:r>
            <a:r>
              <a:rPr lang="nl-NL" dirty="0" err="1"/>
              <a:t>neoplasm</a:t>
            </a:r>
            <a:r>
              <a:rPr lang="nl-NL" dirty="0"/>
              <a:t> </a:t>
            </a:r>
            <a:r>
              <a:rPr lang="nl-NL" dirty="0" err="1"/>
              <a:t>concepts</a:t>
            </a:r>
            <a:r>
              <a:rPr lang="nl-NL" dirty="0"/>
              <a:t> out of the 8,301 </a:t>
            </a:r>
            <a:r>
              <a:rPr lang="nl-NL" dirty="0" err="1"/>
              <a:t>currently</a:t>
            </a:r>
            <a:r>
              <a:rPr lang="nl-NL" dirty="0"/>
              <a:t> in </a:t>
            </a:r>
            <a:r>
              <a:rPr lang="nl-NL" dirty="0" err="1"/>
              <a:t>NCIt</a:t>
            </a:r>
            <a:r>
              <a:rPr lang="nl-NL" dirty="0"/>
              <a:t>.  </a:t>
            </a:r>
            <a:r>
              <a:rPr lang="nl-NL" dirty="0" err="1"/>
              <a:t>Where</a:t>
            </a:r>
            <a:r>
              <a:rPr lang="nl-NL" dirty="0"/>
              <a:t> </a:t>
            </a:r>
            <a:r>
              <a:rPr lang="nl-NL" dirty="0" err="1"/>
              <a:t>possible</a:t>
            </a:r>
            <a:r>
              <a:rPr lang="nl-NL" dirty="0"/>
              <a:t>, </a:t>
            </a:r>
            <a:r>
              <a:rPr lang="nl-NL" dirty="0" err="1"/>
              <a:t>concepts</a:t>
            </a:r>
            <a:r>
              <a:rPr lang="nl-NL" dirty="0"/>
              <a:t> are </a:t>
            </a:r>
            <a:r>
              <a:rPr lang="nl-NL" dirty="0" err="1"/>
              <a:t>only</a:t>
            </a:r>
            <a:r>
              <a:rPr lang="nl-NL" dirty="0"/>
              <a:t> </a:t>
            </a:r>
            <a:r>
              <a:rPr lang="nl-NL" dirty="0" err="1"/>
              <a:t>listed</a:t>
            </a:r>
            <a:r>
              <a:rPr lang="nl-NL" dirty="0"/>
              <a:t> </a:t>
            </a:r>
            <a:r>
              <a:rPr lang="nl-NL" dirty="0" err="1"/>
              <a:t>once</a:t>
            </a:r>
            <a:r>
              <a:rPr lang="nl-NL" dirty="0"/>
              <a:t>, but </a:t>
            </a:r>
            <a:r>
              <a:rPr lang="nl-NL" dirty="0" err="1"/>
              <a:t>some</a:t>
            </a:r>
            <a:r>
              <a:rPr lang="nl-NL" dirty="0"/>
              <a:t> </a:t>
            </a:r>
            <a:r>
              <a:rPr lang="nl-NL" dirty="0" err="1"/>
              <a:t>dual</a:t>
            </a:r>
            <a:r>
              <a:rPr lang="nl-NL" dirty="0"/>
              <a:t> </a:t>
            </a:r>
            <a:r>
              <a:rPr lang="nl-NL" dirty="0" err="1"/>
              <a:t>listing</a:t>
            </a:r>
            <a:r>
              <a:rPr lang="nl-NL" dirty="0"/>
              <a:t> means </a:t>
            </a:r>
            <a:r>
              <a:rPr lang="nl-NL" dirty="0" err="1"/>
              <a:t>that</a:t>
            </a:r>
            <a:r>
              <a:rPr lang="nl-NL" dirty="0"/>
              <a:t> the </a:t>
            </a:r>
            <a:r>
              <a:rPr lang="nl-NL" dirty="0" err="1"/>
              <a:t>initial</a:t>
            </a:r>
            <a:r>
              <a:rPr lang="nl-NL" dirty="0"/>
              <a:t> </a:t>
            </a:r>
            <a:r>
              <a:rPr lang="nl-NL" dirty="0" err="1"/>
              <a:t>rough</a:t>
            </a:r>
            <a:r>
              <a:rPr lang="nl-NL" dirty="0"/>
              <a:t> draft has 1,551 </a:t>
            </a:r>
            <a:r>
              <a:rPr lang="nl-NL" dirty="0" err="1"/>
              <a:t>rows</a:t>
            </a:r>
            <a:r>
              <a:rPr lang="nl-NL" dirty="0"/>
              <a:t>.</a:t>
            </a:r>
          </a:p>
          <a:p>
            <a:r>
              <a:rPr lang="nl-NL" dirty="0"/>
              <a:t> </a:t>
            </a:r>
          </a:p>
          <a:p>
            <a:r>
              <a:rPr lang="nl-NL" dirty="0"/>
              <a:t>The draft set </a:t>
            </a:r>
            <a:r>
              <a:rPr lang="nl-NL" dirty="0" err="1"/>
              <a:t>includes</a:t>
            </a:r>
            <a:r>
              <a:rPr lang="nl-NL" dirty="0"/>
              <a:t> </a:t>
            </a:r>
            <a:r>
              <a:rPr lang="nl-NL" dirty="0" err="1"/>
              <a:t>all</a:t>
            </a:r>
            <a:r>
              <a:rPr lang="nl-NL" dirty="0"/>
              <a:t> </a:t>
            </a:r>
            <a:r>
              <a:rPr lang="nl-NL" dirty="0" err="1"/>
              <a:t>neoplasms</a:t>
            </a:r>
            <a:r>
              <a:rPr lang="nl-NL" dirty="0"/>
              <a:t> </a:t>
            </a:r>
            <a:r>
              <a:rPr lang="nl-NL" dirty="0" err="1"/>
              <a:t>frequently</a:t>
            </a:r>
            <a:r>
              <a:rPr lang="nl-NL" dirty="0"/>
              <a:t> </a:t>
            </a:r>
            <a:r>
              <a:rPr lang="nl-NL" dirty="0" err="1"/>
              <a:t>encountered</a:t>
            </a:r>
            <a:r>
              <a:rPr lang="nl-NL" dirty="0"/>
              <a:t> in research </a:t>
            </a:r>
            <a:r>
              <a:rPr lang="nl-NL" dirty="0" err="1"/>
              <a:t>and</a:t>
            </a:r>
            <a:r>
              <a:rPr lang="nl-NL" dirty="0"/>
              <a:t> </a:t>
            </a:r>
            <a:r>
              <a:rPr lang="nl-NL" dirty="0" err="1"/>
              <a:t>clinical</a:t>
            </a:r>
            <a:r>
              <a:rPr lang="nl-NL" dirty="0"/>
              <a:t> </a:t>
            </a:r>
            <a:r>
              <a:rPr lang="nl-NL" dirty="0" err="1"/>
              <a:t>settings</a:t>
            </a:r>
            <a:r>
              <a:rPr lang="nl-NL" dirty="0"/>
              <a:t>, </a:t>
            </a:r>
            <a:r>
              <a:rPr lang="nl-NL" dirty="0" err="1"/>
              <a:t>and</a:t>
            </a:r>
            <a:r>
              <a:rPr lang="nl-NL" dirty="0"/>
              <a:t> </a:t>
            </a:r>
            <a:r>
              <a:rPr lang="nl-NL" dirty="0" err="1"/>
              <a:t>perhaps</a:t>
            </a:r>
            <a:r>
              <a:rPr lang="nl-NL" dirty="0"/>
              <a:t> 80% of </a:t>
            </a:r>
            <a:r>
              <a:rPr lang="nl-NL" dirty="0" err="1"/>
              <a:t>infrequent</a:t>
            </a:r>
            <a:r>
              <a:rPr lang="nl-NL" dirty="0"/>
              <a:t>/rare </a:t>
            </a:r>
            <a:r>
              <a:rPr lang="nl-NL" dirty="0" err="1"/>
              <a:t>neoplasms</a:t>
            </a:r>
            <a:r>
              <a:rPr lang="nl-NL" dirty="0"/>
              <a:t> </a:t>
            </a:r>
            <a:r>
              <a:rPr lang="nl-NL" dirty="0" err="1"/>
              <a:t>encountered</a:t>
            </a:r>
            <a:r>
              <a:rPr lang="nl-NL" dirty="0"/>
              <a:t> in </a:t>
            </a:r>
            <a:r>
              <a:rPr lang="nl-NL" dirty="0" err="1"/>
              <a:t>such</a:t>
            </a:r>
            <a:r>
              <a:rPr lang="nl-NL" dirty="0"/>
              <a:t> </a:t>
            </a:r>
            <a:r>
              <a:rPr lang="nl-NL" dirty="0" err="1"/>
              <a:t>settings</a:t>
            </a:r>
            <a:r>
              <a:rPr lang="nl-NL" dirty="0"/>
              <a:t>.  Beyond </a:t>
            </a:r>
            <a:r>
              <a:rPr lang="nl-NL" dirty="0" err="1"/>
              <a:t>that</a:t>
            </a:r>
            <a:r>
              <a:rPr lang="nl-NL" dirty="0"/>
              <a:t>, </a:t>
            </a:r>
            <a:r>
              <a:rPr lang="nl-NL" dirty="0" err="1"/>
              <a:t>it</a:t>
            </a:r>
            <a:r>
              <a:rPr lang="nl-NL" dirty="0"/>
              <a:t> </a:t>
            </a:r>
            <a:r>
              <a:rPr lang="nl-NL" dirty="0" err="1"/>
              <a:t>includes</a:t>
            </a:r>
            <a:r>
              <a:rPr lang="nl-NL" dirty="0"/>
              <a:t> </a:t>
            </a:r>
            <a:r>
              <a:rPr lang="nl-NL" dirty="0" err="1"/>
              <a:t>roughly</a:t>
            </a:r>
            <a:r>
              <a:rPr lang="nl-NL" dirty="0"/>
              <a:t> 60% of the </a:t>
            </a:r>
            <a:r>
              <a:rPr lang="nl-NL" dirty="0" err="1"/>
              <a:t>specific</a:t>
            </a:r>
            <a:r>
              <a:rPr lang="nl-NL" dirty="0"/>
              <a:t> </a:t>
            </a:r>
            <a:r>
              <a:rPr lang="nl-NL" dirty="0" err="1"/>
              <a:t>histopathologic</a:t>
            </a:r>
            <a:r>
              <a:rPr lang="nl-NL" dirty="0"/>
              <a:t> </a:t>
            </a:r>
            <a:r>
              <a:rPr lang="nl-NL" dirty="0" err="1"/>
              <a:t>variants</a:t>
            </a:r>
            <a:r>
              <a:rPr lang="nl-NL" dirty="0"/>
              <a:t> of </a:t>
            </a:r>
            <a:r>
              <a:rPr lang="nl-NL" dirty="0" err="1"/>
              <a:t>malignant</a:t>
            </a:r>
            <a:r>
              <a:rPr lang="nl-NL" dirty="0"/>
              <a:t> </a:t>
            </a:r>
            <a:r>
              <a:rPr lang="nl-NL" dirty="0" err="1"/>
              <a:t>neoplasms</a:t>
            </a:r>
            <a:r>
              <a:rPr lang="nl-NL" dirty="0"/>
              <a:t>.  </a:t>
            </a:r>
            <a:r>
              <a:rPr lang="nl-NL" dirty="0" err="1"/>
              <a:t>Some</a:t>
            </a:r>
            <a:r>
              <a:rPr lang="nl-NL" dirty="0"/>
              <a:t> </a:t>
            </a:r>
            <a:r>
              <a:rPr lang="nl-NL" dirty="0" err="1"/>
              <a:t>may</a:t>
            </a:r>
            <a:r>
              <a:rPr lang="nl-NL" dirty="0"/>
              <a:t> </a:t>
            </a:r>
            <a:r>
              <a:rPr lang="nl-NL" dirty="0" err="1"/>
              <a:t>appear</a:t>
            </a:r>
            <a:r>
              <a:rPr lang="nl-NL" dirty="0"/>
              <a:t> obscure, but </a:t>
            </a:r>
            <a:r>
              <a:rPr lang="nl-NL" dirty="0" err="1"/>
              <a:t>about</a:t>
            </a:r>
            <a:r>
              <a:rPr lang="nl-NL" dirty="0"/>
              <a:t> 70% of these </a:t>
            </a:r>
            <a:r>
              <a:rPr lang="nl-NL" dirty="0" err="1"/>
              <a:t>concepts</a:t>
            </a:r>
            <a:r>
              <a:rPr lang="nl-NL" dirty="0"/>
              <a:t> have </a:t>
            </a:r>
            <a:r>
              <a:rPr lang="nl-NL" dirty="0" err="1"/>
              <a:t>tracked</a:t>
            </a:r>
            <a:r>
              <a:rPr lang="nl-NL" dirty="0"/>
              <a:t> </a:t>
            </a:r>
            <a:r>
              <a:rPr lang="nl-NL" dirty="0" err="1"/>
              <a:t>use</a:t>
            </a:r>
            <a:r>
              <a:rPr lang="nl-NL" dirty="0"/>
              <a:t> in </a:t>
            </a:r>
            <a:r>
              <a:rPr lang="nl-NL" dirty="0" err="1"/>
              <a:t>NCI’s</a:t>
            </a:r>
            <a:r>
              <a:rPr lang="nl-NL" dirty="0"/>
              <a:t> </a:t>
            </a:r>
            <a:r>
              <a:rPr lang="nl-NL" dirty="0" err="1"/>
              <a:t>main</a:t>
            </a:r>
            <a:r>
              <a:rPr lang="nl-NL" dirty="0"/>
              <a:t> </a:t>
            </a:r>
            <a:r>
              <a:rPr lang="nl-NL" dirty="0" err="1"/>
              <a:t>clinical</a:t>
            </a:r>
            <a:r>
              <a:rPr lang="nl-NL" dirty="0"/>
              <a:t> trial </a:t>
            </a:r>
            <a:r>
              <a:rPr lang="nl-NL" dirty="0" err="1"/>
              <a:t>and</a:t>
            </a:r>
            <a:r>
              <a:rPr lang="nl-NL" dirty="0"/>
              <a:t> </a:t>
            </a:r>
            <a:r>
              <a:rPr lang="nl-NL" dirty="0" err="1"/>
              <a:t>metadata</a:t>
            </a:r>
            <a:r>
              <a:rPr lang="nl-NL" dirty="0"/>
              <a:t> </a:t>
            </a:r>
            <a:r>
              <a:rPr lang="nl-NL" dirty="0" err="1"/>
              <a:t>repositories</a:t>
            </a:r>
            <a:r>
              <a:rPr lang="nl-NL" dirty="0"/>
              <a:t>.</a:t>
            </a:r>
          </a:p>
          <a:p>
            <a:r>
              <a:rPr lang="nl-NL" dirty="0"/>
              <a:t> </a:t>
            </a:r>
          </a:p>
          <a:p>
            <a:r>
              <a:rPr lang="nl-NL" dirty="0" err="1"/>
              <a:t>This</a:t>
            </a:r>
            <a:r>
              <a:rPr lang="nl-NL" dirty="0"/>
              <a:t> set </a:t>
            </a:r>
            <a:r>
              <a:rPr lang="nl-NL" dirty="0" err="1"/>
              <a:t>will</a:t>
            </a:r>
            <a:r>
              <a:rPr lang="nl-NL" dirty="0"/>
              <a:t> </a:t>
            </a:r>
            <a:r>
              <a:rPr lang="nl-NL" dirty="0" err="1"/>
              <a:t>be</a:t>
            </a:r>
            <a:r>
              <a:rPr lang="nl-NL" dirty="0"/>
              <a:t> made </a:t>
            </a:r>
            <a:r>
              <a:rPr lang="nl-NL" dirty="0" err="1"/>
              <a:t>available</a:t>
            </a:r>
            <a:r>
              <a:rPr lang="nl-NL" dirty="0"/>
              <a:t> in multiple views, but </a:t>
            </a:r>
            <a:r>
              <a:rPr lang="nl-NL" dirty="0" err="1"/>
              <a:t>integrated</a:t>
            </a:r>
            <a:r>
              <a:rPr lang="nl-NL" dirty="0"/>
              <a:t> in </a:t>
            </a:r>
            <a:r>
              <a:rPr lang="nl-NL" dirty="0" err="1"/>
              <a:t>NCIt</a:t>
            </a:r>
            <a:r>
              <a:rPr lang="nl-NL" dirty="0"/>
              <a:t> </a:t>
            </a:r>
            <a:r>
              <a:rPr lang="nl-NL" dirty="0" err="1"/>
              <a:t>to</a:t>
            </a:r>
            <a:r>
              <a:rPr lang="nl-NL" dirty="0"/>
              <a:t> cross-walk </a:t>
            </a:r>
            <a:r>
              <a:rPr lang="nl-NL" dirty="0" err="1"/>
              <a:t>to</a:t>
            </a:r>
            <a:r>
              <a:rPr lang="nl-NL" dirty="0"/>
              <a:t> more </a:t>
            </a:r>
            <a:r>
              <a:rPr lang="nl-NL" dirty="0" err="1"/>
              <a:t>detailed</a:t>
            </a:r>
            <a:r>
              <a:rPr lang="nl-NL" dirty="0"/>
              <a:t> </a:t>
            </a:r>
            <a:r>
              <a:rPr lang="nl-NL" dirty="0" err="1"/>
              <a:t>classifications</a:t>
            </a:r>
            <a:r>
              <a:rPr lang="nl-NL" dirty="0"/>
              <a:t>, </a:t>
            </a:r>
            <a:r>
              <a:rPr lang="nl-NL" dirty="0" err="1"/>
              <a:t>ontology</a:t>
            </a:r>
            <a:r>
              <a:rPr lang="nl-NL" dirty="0"/>
              <a:t>, </a:t>
            </a:r>
            <a:r>
              <a:rPr lang="nl-NL" dirty="0" err="1"/>
              <a:t>terminology</a:t>
            </a:r>
            <a:r>
              <a:rPr lang="nl-NL" dirty="0"/>
              <a:t> </a:t>
            </a:r>
            <a:r>
              <a:rPr lang="nl-NL" dirty="0" err="1"/>
              <a:t>mappings</a:t>
            </a:r>
            <a:r>
              <a:rPr lang="nl-NL" dirty="0"/>
              <a:t>, </a:t>
            </a:r>
            <a:r>
              <a:rPr lang="nl-NL" dirty="0" err="1"/>
              <a:t>and</a:t>
            </a:r>
            <a:r>
              <a:rPr lang="nl-NL" dirty="0"/>
              <a:t> links </a:t>
            </a:r>
            <a:r>
              <a:rPr lang="nl-NL" dirty="0" err="1"/>
              <a:t>to</a:t>
            </a:r>
            <a:r>
              <a:rPr lang="nl-NL" dirty="0"/>
              <a:t> </a:t>
            </a:r>
            <a:r>
              <a:rPr lang="nl-NL" dirty="0" err="1"/>
              <a:t>key</a:t>
            </a:r>
            <a:r>
              <a:rPr lang="nl-NL" dirty="0"/>
              <a:t> </a:t>
            </a:r>
            <a:r>
              <a:rPr lang="nl-NL" dirty="0" err="1"/>
              <a:t>cancer</a:t>
            </a:r>
            <a:r>
              <a:rPr lang="nl-NL" dirty="0"/>
              <a:t> information resources.   The </a:t>
            </a:r>
            <a:r>
              <a:rPr lang="nl-NL" dirty="0" err="1"/>
              <a:t>initial</a:t>
            </a:r>
            <a:r>
              <a:rPr lang="nl-NL" dirty="0"/>
              <a:t> draft list is </a:t>
            </a:r>
            <a:r>
              <a:rPr lang="nl-NL" dirty="0" err="1"/>
              <a:t>organized</a:t>
            </a:r>
            <a:r>
              <a:rPr lang="nl-NL" dirty="0"/>
              <a:t> </a:t>
            </a:r>
            <a:r>
              <a:rPr lang="nl-NL" dirty="0" err="1"/>
              <a:t>under</a:t>
            </a:r>
            <a:r>
              <a:rPr lang="nl-NL" dirty="0"/>
              <a:t> 3 </a:t>
            </a:r>
            <a:r>
              <a:rPr lang="nl-NL" dirty="0" err="1"/>
              <a:t>main</a:t>
            </a:r>
            <a:r>
              <a:rPr lang="nl-NL" dirty="0"/>
              <a:t> </a:t>
            </a:r>
            <a:r>
              <a:rPr lang="nl-NL" dirty="0" err="1"/>
              <a:t>headings</a:t>
            </a:r>
            <a:r>
              <a:rPr lang="nl-NL" dirty="0"/>
              <a:t>:</a:t>
            </a:r>
          </a:p>
          <a:p>
            <a:r>
              <a:rPr lang="nl-NL" dirty="0"/>
              <a:t> </a:t>
            </a:r>
          </a:p>
          <a:p>
            <a:r>
              <a:rPr lang="nl-NL" dirty="0"/>
              <a:t>            </a:t>
            </a:r>
            <a:r>
              <a:rPr lang="nl-NL" dirty="0" err="1"/>
              <a:t>Malignant</a:t>
            </a:r>
            <a:r>
              <a:rPr lang="nl-NL" dirty="0"/>
              <a:t> </a:t>
            </a:r>
            <a:r>
              <a:rPr lang="nl-NL" dirty="0" err="1"/>
              <a:t>Neoplasm</a:t>
            </a:r>
            <a:endParaRPr lang="nl-NL" dirty="0"/>
          </a:p>
          <a:p>
            <a:r>
              <a:rPr lang="en-US" dirty="0"/>
              <a:t>            Benign Neoplasm</a:t>
            </a:r>
          </a:p>
          <a:p>
            <a:r>
              <a:rPr lang="en-US" dirty="0"/>
              <a:t>            Neoplasm of Intermediate or Uncertain Behavior, or Mixed Subtypes</a:t>
            </a:r>
          </a:p>
          <a:p>
            <a:r>
              <a:rPr lang="en-US" dirty="0"/>
              <a:t> </a:t>
            </a:r>
          </a:p>
          <a:p>
            <a:r>
              <a:rPr lang="en-US" dirty="0"/>
              <a:t>NCI is exploring opportunities to actively enhance and facilitate use of this reference set.</a:t>
            </a:r>
          </a:p>
        </p:txBody>
      </p:sp>
      <p:sp>
        <p:nvSpPr>
          <p:cNvPr id="4" name="Slide Number Placeholder 3"/>
          <p:cNvSpPr>
            <a:spLocks noGrp="1"/>
          </p:cNvSpPr>
          <p:nvPr>
            <p:ph type="sldNum" sz="quarter" idx="10"/>
          </p:nvPr>
        </p:nvSpPr>
        <p:spPr/>
        <p:txBody>
          <a:bodyPr/>
          <a:lstStyle/>
          <a:p>
            <a:fld id="{0D17E79A-386B-3949-83DC-43D056CBF148}" type="slidenum">
              <a:rPr lang="en-US" smtClean="0"/>
              <a:t>19</a:t>
            </a:fld>
            <a:endParaRPr lang="en-US"/>
          </a:p>
        </p:txBody>
      </p:sp>
    </p:spTree>
    <p:extLst>
      <p:ext uri="{BB962C8B-B14F-4D97-AF65-F5344CB8AC3E}">
        <p14:creationId xmlns:p14="http://schemas.microsoft.com/office/powerpoint/2010/main" val="1022119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3945A82-3694-4729-B986-1F06454010CF}" type="slidenum">
              <a:rPr lang="en-US" smtClean="0"/>
              <a:pPr>
                <a:defRPr/>
              </a:pPr>
              <a:t>20</a:t>
            </a:fld>
            <a:endParaRPr lang="en-US" dirty="0"/>
          </a:p>
        </p:txBody>
      </p:sp>
      <p:sp>
        <p:nvSpPr>
          <p:cNvPr id="5" name="Header Placeholder 4"/>
          <p:cNvSpPr>
            <a:spLocks noGrp="1"/>
          </p:cNvSpPr>
          <p:nvPr>
            <p:ph type="hdr" sz="quarter" idx="11"/>
          </p:nvPr>
        </p:nvSpPr>
        <p:spPr/>
        <p:txBody>
          <a:bodyPr/>
          <a:lstStyle/>
          <a:p>
            <a:pPr>
              <a:defRPr/>
            </a:pPr>
            <a:r>
              <a:rPr lang="en-US" smtClean="0"/>
              <a:t>EVS NIEHS 2016-02-04</a:t>
            </a:r>
            <a:endParaRPr lang="en-US" dirty="0"/>
          </a:p>
        </p:txBody>
      </p:sp>
    </p:spTree>
    <p:extLst>
      <p:ext uri="{BB962C8B-B14F-4D97-AF65-F5344CB8AC3E}">
        <p14:creationId xmlns:p14="http://schemas.microsoft.com/office/powerpoint/2010/main" val="2553076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logo and </a:t>
            </a:r>
            <a:r>
              <a:rPr lang="en-US" dirty="0" err="1" smtClean="0"/>
              <a:t>url</a:t>
            </a:r>
            <a:endParaRPr lang="en-US" dirty="0" smtClean="0"/>
          </a:p>
          <a:p>
            <a:r>
              <a:rPr lang="en-US" dirty="0" smtClean="0"/>
              <a:t>different symbols</a:t>
            </a:r>
            <a:r>
              <a:rPr lang="en-US" baseline="0" dirty="0" smtClean="0"/>
              <a:t> for levels</a:t>
            </a:r>
            <a:endParaRPr lang="en-US" dirty="0"/>
          </a:p>
        </p:txBody>
      </p:sp>
      <p:sp>
        <p:nvSpPr>
          <p:cNvPr id="4" name="Slide Number Placeholder 3"/>
          <p:cNvSpPr>
            <a:spLocks noGrp="1"/>
          </p:cNvSpPr>
          <p:nvPr>
            <p:ph type="sldNum" sz="quarter" idx="10"/>
          </p:nvPr>
        </p:nvSpPr>
        <p:spPr/>
        <p:txBody>
          <a:bodyPr/>
          <a:lstStyle/>
          <a:p>
            <a:fld id="{B44B41FE-8689-4AFE-815E-114E4D57EB90}" type="slidenum">
              <a:rPr lang="en-US" smtClean="0"/>
              <a:t>21</a:t>
            </a:fld>
            <a:endParaRPr lang="en-US"/>
          </a:p>
        </p:txBody>
      </p:sp>
    </p:spTree>
    <p:extLst>
      <p:ext uri="{BB962C8B-B14F-4D97-AF65-F5344CB8AC3E}">
        <p14:creationId xmlns:p14="http://schemas.microsoft.com/office/powerpoint/2010/main" val="2308594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logo</a:t>
            </a:r>
          </a:p>
          <a:p>
            <a:r>
              <a:rPr lang="en-US" smtClean="0"/>
              <a:t>bullet levels</a:t>
            </a:r>
            <a:endParaRPr lang="en-US"/>
          </a:p>
        </p:txBody>
      </p:sp>
      <p:sp>
        <p:nvSpPr>
          <p:cNvPr id="4" name="Slide Number Placeholder 3"/>
          <p:cNvSpPr>
            <a:spLocks noGrp="1"/>
          </p:cNvSpPr>
          <p:nvPr>
            <p:ph type="sldNum" sz="quarter" idx="10"/>
          </p:nvPr>
        </p:nvSpPr>
        <p:spPr/>
        <p:txBody>
          <a:bodyPr/>
          <a:lstStyle/>
          <a:p>
            <a:fld id="{B44B41FE-8689-4AFE-815E-114E4D57EB90}" type="slidenum">
              <a:rPr lang="en-US" smtClean="0"/>
              <a:t>22</a:t>
            </a:fld>
            <a:endParaRPr lang="en-US"/>
          </a:p>
        </p:txBody>
      </p:sp>
    </p:spTree>
    <p:extLst>
      <p:ext uri="{BB962C8B-B14F-4D97-AF65-F5344CB8AC3E}">
        <p14:creationId xmlns:p14="http://schemas.microsoft.com/office/powerpoint/2010/main" val="1320865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382588" y="685800"/>
            <a:ext cx="6094412" cy="3429000"/>
          </a:xfrm>
          <a:ln/>
        </p:spPr>
      </p:sp>
      <p:sp>
        <p:nvSpPr>
          <p:cNvPr id="45059" name="Rectangle 3"/>
          <p:cNvSpPr>
            <a:spLocks noGrp="1" noChangeArrowheads="1"/>
          </p:cNvSpPr>
          <p:nvPr>
            <p:ph type="body" idx="1"/>
          </p:nvPr>
        </p:nvSpPr>
        <p:spPr>
          <a:noFill/>
          <a:ln/>
        </p:spPr>
        <p:txBody>
          <a:bodyPr/>
          <a:lstStyle/>
          <a:p>
            <a:endParaRPr lang="en-US" dirty="0" smtClean="0">
              <a:ea typeface="ＭＳ Ｐゴシック" pitchFamily="34" charset="-128"/>
            </a:endParaRPr>
          </a:p>
        </p:txBody>
      </p:sp>
    </p:spTree>
    <p:extLst>
      <p:ext uri="{BB962C8B-B14F-4D97-AF65-F5344CB8AC3E}">
        <p14:creationId xmlns:p14="http://schemas.microsoft.com/office/powerpoint/2010/main" val="3235764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12A68C-CCCC-4EAA-8A26-7AD2D34CFAB5}" type="slidenum">
              <a:rPr lang="en-US" smtClean="0">
                <a:solidFill>
                  <a:srgbClr val="000000"/>
                </a:solidFill>
              </a:rPr>
              <a:pPr>
                <a:defRPr/>
              </a:pPr>
              <a:t>24</a:t>
            </a:fld>
            <a:endParaRPr lang="en-US">
              <a:solidFill>
                <a:srgbClr val="000000"/>
              </a:solidFill>
            </a:endParaRPr>
          </a:p>
        </p:txBody>
      </p:sp>
    </p:spTree>
    <p:extLst>
      <p:ext uri="{BB962C8B-B14F-4D97-AF65-F5344CB8AC3E}">
        <p14:creationId xmlns:p14="http://schemas.microsoft.com/office/powerpoint/2010/main" val="1023912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12A68C-CCCC-4EAA-8A26-7AD2D34CFAB5}" type="slidenum">
              <a:rPr lang="en-US" smtClean="0"/>
              <a:pPr>
                <a:defRPr/>
              </a:pPr>
              <a:t>25</a:t>
            </a:fld>
            <a:endParaRPr lang="en-US"/>
          </a:p>
        </p:txBody>
      </p:sp>
    </p:spTree>
    <p:extLst>
      <p:ext uri="{BB962C8B-B14F-4D97-AF65-F5344CB8AC3E}">
        <p14:creationId xmlns:p14="http://schemas.microsoft.com/office/powerpoint/2010/main" val="3601720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cs typeface="Arial" pitchFamily="34" charset="0"/>
              </a:defRPr>
            </a:lvl1pPr>
            <a:lvl2pPr marL="742950" indent="-285750" eaLnBrk="0" hangingPunct="0">
              <a:spcBef>
                <a:spcPct val="30000"/>
              </a:spcBef>
              <a:defRPr sz="1200">
                <a:solidFill>
                  <a:schemeClr val="tx1"/>
                </a:solidFill>
                <a:latin typeface="Arial" pitchFamily="34" charset="0"/>
                <a:ea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ea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ea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ea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ea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ea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ea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ea typeface="Arial" pitchFamily="34" charset="0"/>
                <a:cs typeface="Arial" pitchFamily="34" charset="0"/>
              </a:defRPr>
            </a:lvl9pPr>
          </a:lstStyle>
          <a:p>
            <a:pPr eaLnBrk="1" hangingPunct="1">
              <a:spcBef>
                <a:spcPct val="0"/>
              </a:spcBef>
            </a:pPr>
            <a:fld id="{6CF4814E-8D0C-46E1-9048-EA7930C7610D}" type="slidenum">
              <a:rPr lang="en-US" altLang="en-US">
                <a:solidFill>
                  <a:prstClr val="black"/>
                </a:solidFill>
              </a:rPr>
              <a:pPr eaLnBrk="1" hangingPunct="1">
                <a:spcBef>
                  <a:spcPct val="0"/>
                </a:spcBef>
              </a:pPr>
              <a:t>32</a:t>
            </a:fld>
            <a:endParaRPr lang="en-US" altLang="en-US">
              <a:solidFill>
                <a:prstClr val="black"/>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dirty="0" smtClean="0"/>
              <a:t>Distinguish sub-sources</a:t>
            </a:r>
            <a:r>
              <a:rPr lang="en-US" altLang="zh-CN" baseline="0" dirty="0" smtClean="0"/>
              <a:t> of ICGC:</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baseline="0" dirty="0" smtClean="0"/>
              <a:t>ICGC			specific terms of ICGC</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baseline="0" dirty="0" smtClean="0"/>
              <a:t>ICGC-TARGET	terms that ICGC extracted from TARGET</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baseline="0" dirty="0" smtClean="0"/>
              <a:t>ICGC-TCGA		terms that ICGC extracted from TCGA</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baseline="0" dirty="0" smtClean="0"/>
              <a:t>Google Sheet link for the new version:</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dirty="0" smtClean="0"/>
              <a:t>https://docs.google.com/spreadsheets/d/1iKZSC1CzSMMedJrJFmhpXrcPhZ6j7o7unbL5EhSYNK0/edit#gid=0</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dirty="0" smtClean="0"/>
              <a:t>By the end of summer we hope to finish mapping</a:t>
            </a:r>
            <a:endParaRPr lang="zh-CN" altLang="en-US" dirty="0"/>
          </a:p>
        </p:txBody>
      </p:sp>
      <p:sp>
        <p:nvSpPr>
          <p:cNvPr id="4" name="灯片编号占位符 3"/>
          <p:cNvSpPr>
            <a:spLocks noGrp="1"/>
          </p:cNvSpPr>
          <p:nvPr>
            <p:ph type="sldNum" sz="quarter" idx="10"/>
          </p:nvPr>
        </p:nvSpPr>
        <p:spPr/>
        <p:txBody>
          <a:bodyPr/>
          <a:lstStyle/>
          <a:p>
            <a:fld id="{65C6E5EF-0180-4901-990E-FE85D3C60DE1}" type="slidenum">
              <a:rPr lang="zh-CN" altLang="en-US" smtClean="0"/>
              <a:pPr/>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Examples</a:t>
            </a:r>
            <a:r>
              <a:rPr lang="en-US" dirty="0" smtClean="0"/>
              <a:t>:</a:t>
            </a:r>
          </a:p>
          <a:p>
            <a:endParaRPr lang="en-US" dirty="0" smtClean="0"/>
          </a:p>
          <a:p>
            <a:pPr marL="228600" indent="-228600">
              <a:buAutoNum type="arabicParenR"/>
            </a:pPr>
            <a:r>
              <a:rPr lang="en-US" dirty="0" smtClean="0"/>
              <a:t>http://www.ncbi.nlm.nih.gov/clinvar/variation/52160/ </a:t>
            </a:r>
            <a:r>
              <a:rPr lang="en-US" baseline="0" dirty="0" smtClean="0"/>
              <a:t> </a:t>
            </a:r>
            <a:r>
              <a:rPr lang="en-US" dirty="0" smtClean="0"/>
              <a:t>http://www.ncbi.nlm.nih.gov/clinvar/?term=Familial_cancer_of_breast+Breast-ovarian_cancer+familiar+1</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2) http://www.ncbi.nlm.nih.gov/clinvar/variation/89312/  http://www.ncbi.nlm.nih.gov/clinvar/?term=Lynch_syndrome+Endometrial_carcinoma (This is a link to all</a:t>
            </a:r>
            <a:r>
              <a:rPr lang="en-US" baseline="0" dirty="0" smtClean="0"/>
              <a:t> mutations having this term</a:t>
            </a:r>
            <a:r>
              <a:rPr lang="en-US" dirty="0" smtClean="0"/>
              <a:t>)</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C739F37C-95C8-5447-BD34-1AEBAB841A58}" type="slidenum">
              <a:rPr lang="en-US" smtClean="0"/>
              <a:t>5</a:t>
            </a:fld>
            <a:endParaRPr lang="en-US"/>
          </a:p>
        </p:txBody>
      </p:sp>
    </p:spTree>
    <p:extLst>
      <p:ext uri="{BB962C8B-B14F-4D97-AF65-F5344CB8AC3E}">
        <p14:creationId xmlns:p14="http://schemas.microsoft.com/office/powerpoint/2010/main" val="263300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human disease – classified by disease etiology </a:t>
            </a:r>
          </a:p>
          <a:p>
            <a:r>
              <a:rPr lang="en-US" baseline="0" dirty="0" smtClean="0"/>
              <a:t>Broadly used. </a:t>
            </a:r>
          </a:p>
        </p:txBody>
      </p:sp>
      <p:sp>
        <p:nvSpPr>
          <p:cNvPr id="4" name="Slide Number Placeholder 3"/>
          <p:cNvSpPr>
            <a:spLocks noGrp="1"/>
          </p:cNvSpPr>
          <p:nvPr>
            <p:ph type="sldNum" sz="quarter" idx="10"/>
          </p:nvPr>
        </p:nvSpPr>
        <p:spPr/>
        <p:txBody>
          <a:bodyPr/>
          <a:lstStyle/>
          <a:p>
            <a:fld id="{681C327F-5286-9E43-8A70-D94B17E67E2F}" type="slidenum">
              <a:rPr lang="en-US" smtClean="0"/>
              <a:t>6</a:t>
            </a:fld>
            <a:endParaRPr lang="en-US" dirty="0"/>
          </a:p>
        </p:txBody>
      </p:sp>
    </p:spTree>
    <p:extLst>
      <p:ext uri="{BB962C8B-B14F-4D97-AF65-F5344CB8AC3E}">
        <p14:creationId xmlns:p14="http://schemas.microsoft.com/office/powerpoint/2010/main" val="2134893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Disease Ontology:</a:t>
            </a:r>
          </a:p>
          <a:p>
            <a:r>
              <a:rPr lang="en-US" dirty="0" smtClean="0"/>
              <a:t>     data</a:t>
            </a:r>
            <a:r>
              <a:rPr lang="en-US" baseline="0" dirty="0" smtClean="0"/>
              <a:t> sources, data contributors, harmonizing disease terms </a:t>
            </a:r>
          </a:p>
          <a:p>
            <a:r>
              <a:rPr lang="en-US" baseline="0" dirty="0" smtClean="0"/>
              <a:t>Genes, diseases and drugs </a:t>
            </a:r>
          </a:p>
          <a:p>
            <a:endParaRPr lang="en-US" dirty="0" smtClean="0"/>
          </a:p>
        </p:txBody>
      </p:sp>
      <p:sp>
        <p:nvSpPr>
          <p:cNvPr id="4" name="Slide Number Placeholder 3"/>
          <p:cNvSpPr>
            <a:spLocks noGrp="1"/>
          </p:cNvSpPr>
          <p:nvPr>
            <p:ph type="sldNum" sz="quarter" idx="10"/>
          </p:nvPr>
        </p:nvSpPr>
        <p:spPr/>
        <p:txBody>
          <a:bodyPr/>
          <a:lstStyle/>
          <a:p>
            <a:fld id="{0B3DD8F6-1771-8041-BF0C-C2205ED2D4A5}" type="slidenum">
              <a:rPr lang="en-US" smtClean="0"/>
              <a:t>7</a:t>
            </a:fld>
            <a:endParaRPr lang="en-US"/>
          </a:p>
        </p:txBody>
      </p:sp>
    </p:spTree>
    <p:extLst>
      <p:ext uri="{BB962C8B-B14F-4D97-AF65-F5344CB8AC3E}">
        <p14:creationId xmlns:p14="http://schemas.microsoft.com/office/powerpoint/2010/main" val="2322979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Semi-automated mining of information, heavily manually curated for QC. Clinical terms are messy, thus coverage by alternative terms and xRefs to many disease resources. Design pattern to link across multiple domain ontologies.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has_range, has_prevalence, has_annual_incidence, has_inheritance, age_of_onset, present_in are being transformed to OBAN model. Disease has_disease_location UBERON:anatomical part, disease realized_in ‘disease course’ has_part GO:process and bearer_of PATO:abnormal are being implemented. If we can share these disease design patterns, shuttle across different disease ontologies will be easier and consistent. The design patterns are compatible with HP’s implementation (Phenotype as quality, disease as disposition --- the object properties domain-range will work).</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3945A82-3694-4729-B986-1F06454010CF}" type="slidenum">
              <a:rPr lang="en-US" smtClean="0"/>
              <a:pPr>
                <a:defRPr/>
              </a:pPr>
              <a:t>16</a:t>
            </a:fld>
            <a:endParaRPr lang="en-US" dirty="0"/>
          </a:p>
        </p:txBody>
      </p:sp>
      <p:sp>
        <p:nvSpPr>
          <p:cNvPr id="5" name="Header Placeholder 4"/>
          <p:cNvSpPr>
            <a:spLocks noGrp="1"/>
          </p:cNvSpPr>
          <p:nvPr>
            <p:ph type="hdr" sz="quarter" idx="11"/>
          </p:nvPr>
        </p:nvSpPr>
        <p:spPr/>
        <p:txBody>
          <a:bodyPr/>
          <a:lstStyle/>
          <a:p>
            <a:pPr>
              <a:defRPr/>
            </a:pPr>
            <a:r>
              <a:rPr lang="en-US" smtClean="0"/>
              <a:t>EVS NIEHS 2016-02-04</a:t>
            </a:r>
            <a:endParaRPr lang="en-US" dirty="0"/>
          </a:p>
        </p:txBody>
      </p:sp>
    </p:spTree>
    <p:extLst>
      <p:ext uri="{BB962C8B-B14F-4D97-AF65-F5344CB8AC3E}">
        <p14:creationId xmlns:p14="http://schemas.microsoft.com/office/powerpoint/2010/main" val="1867938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BC0D1A-FFBC-4144-840B-D09E700AE357}" type="datetimeFigureOut">
              <a:rPr lang="en-US" smtClean="0"/>
              <a:t>4/6/16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D398C-BF79-4F6A-B186-83E549A605FB}" type="slidenum">
              <a:rPr lang="en-US" smtClean="0"/>
              <a:t>‹#›</a:t>
            </a:fld>
            <a:endParaRPr lang="en-US"/>
          </a:p>
        </p:txBody>
      </p:sp>
    </p:spTree>
    <p:extLst>
      <p:ext uri="{BB962C8B-B14F-4D97-AF65-F5344CB8AC3E}">
        <p14:creationId xmlns:p14="http://schemas.microsoft.com/office/powerpoint/2010/main" val="3002915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BC0D1A-FFBC-4144-840B-D09E700AE357}" type="datetimeFigureOut">
              <a:rPr lang="en-US" smtClean="0"/>
              <a:t>4/6/16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D398C-BF79-4F6A-B186-83E549A605FB}" type="slidenum">
              <a:rPr lang="en-US" smtClean="0"/>
              <a:t>‹#›</a:t>
            </a:fld>
            <a:endParaRPr lang="en-US"/>
          </a:p>
        </p:txBody>
      </p:sp>
    </p:spTree>
    <p:extLst>
      <p:ext uri="{BB962C8B-B14F-4D97-AF65-F5344CB8AC3E}">
        <p14:creationId xmlns:p14="http://schemas.microsoft.com/office/powerpoint/2010/main" val="2433000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BC0D1A-FFBC-4144-840B-D09E700AE357}" type="datetimeFigureOut">
              <a:rPr lang="en-US" smtClean="0"/>
              <a:t>4/6/16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D398C-BF79-4F6A-B186-83E549A605FB}" type="slidenum">
              <a:rPr lang="en-US" smtClean="0"/>
              <a:t>‹#›</a:t>
            </a:fld>
            <a:endParaRPr lang="en-US"/>
          </a:p>
        </p:txBody>
      </p:sp>
    </p:spTree>
    <p:extLst>
      <p:ext uri="{BB962C8B-B14F-4D97-AF65-F5344CB8AC3E}">
        <p14:creationId xmlns:p14="http://schemas.microsoft.com/office/powerpoint/2010/main" val="2410402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lIns="121897" tIns="121897" rIns="121897" bIns="121897"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lIns="121897" tIns="121897" rIns="121897" bIns="121897"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11296609" y="6217621"/>
            <a:ext cx="731600" cy="524800"/>
          </a:xfrm>
          <a:prstGeom prst="rect">
            <a:avLst/>
          </a:prstGeom>
        </p:spPr>
        <p:txBody>
          <a:bodyPr lIns="121897" tIns="121897" rIns="121897" bIns="121897"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515258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Red Title Slide">
    <p:bg>
      <p:bgPr>
        <a:solidFill>
          <a:schemeClr val="tx2"/>
        </a:solidFill>
        <a:effectLst/>
      </p:bgPr>
    </p:bg>
    <p:spTree>
      <p:nvGrpSpPr>
        <p:cNvPr id="1" name=""/>
        <p:cNvGrpSpPr/>
        <p:nvPr/>
      </p:nvGrpSpPr>
      <p:grpSpPr>
        <a:xfrm>
          <a:off x="0" y="0"/>
          <a:ext cx="0" cy="0"/>
          <a:chOff x="0" y="0"/>
          <a:chExt cx="0" cy="0"/>
        </a:xfrm>
      </p:grpSpPr>
      <p:sp>
        <p:nvSpPr>
          <p:cNvPr id="19" name="Pentagon 18"/>
          <p:cNvSpPr/>
          <p:nvPr userDrawn="1"/>
        </p:nvSpPr>
        <p:spPr>
          <a:xfrm>
            <a:off x="1557867" y="0"/>
            <a:ext cx="3826933" cy="6858000"/>
          </a:xfrm>
          <a:prstGeom prst="homePlate">
            <a:avLst>
              <a:gd name="adj" fmla="val 47787"/>
            </a:avLst>
          </a:prstGeom>
          <a:solidFill>
            <a:srgbClr val="B1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Pentagon 19"/>
          <p:cNvSpPr/>
          <p:nvPr userDrawn="1"/>
        </p:nvSpPr>
        <p:spPr>
          <a:xfrm>
            <a:off x="0" y="0"/>
            <a:ext cx="3826933" cy="6858000"/>
          </a:xfrm>
          <a:prstGeom prst="homePlate">
            <a:avLst>
              <a:gd name="adj" fmla="val 47787"/>
            </a:avLst>
          </a:prstGeom>
          <a:solidFill>
            <a:srgbClr val="A7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userDrawn="1"/>
        </p:nvSpPr>
        <p:spPr>
          <a:xfrm flipV="1">
            <a:off x="0" y="5029200"/>
            <a:ext cx="12192000" cy="1828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itle 1"/>
          <p:cNvSpPr>
            <a:spLocks noGrp="1"/>
          </p:cNvSpPr>
          <p:nvPr>
            <p:ph type="ctrTitle" hasCustomPrompt="1"/>
          </p:nvPr>
        </p:nvSpPr>
        <p:spPr>
          <a:xfrm>
            <a:off x="914399" y="1645920"/>
            <a:ext cx="10363200" cy="1827842"/>
          </a:xfrm>
        </p:spPr>
        <p:txBody>
          <a:bodyPr lIns="0" tIns="0" rIns="0" bIns="0" anchor="b">
            <a:noAutofit/>
          </a:bodyPr>
          <a:lstStyle>
            <a:lvl1pPr algn="r">
              <a:defRPr sz="3600" b="0" i="0">
                <a:solidFill>
                  <a:srgbClr val="FFFFFF"/>
                </a:solidFill>
                <a:latin typeface="Arial"/>
                <a:cs typeface="Arial"/>
              </a:defRPr>
            </a:lvl1pPr>
          </a:lstStyle>
          <a:p>
            <a:r>
              <a:rPr lang="en-US" dirty="0" smtClean="0"/>
              <a:t>Title of the presentation</a:t>
            </a:r>
            <a:endParaRPr lang="en-US" dirty="0"/>
          </a:p>
        </p:txBody>
      </p:sp>
      <p:sp>
        <p:nvSpPr>
          <p:cNvPr id="23" name="Subtitle 2"/>
          <p:cNvSpPr>
            <a:spLocks noGrp="1"/>
          </p:cNvSpPr>
          <p:nvPr>
            <p:ph type="subTitle" idx="1" hasCustomPrompt="1"/>
          </p:nvPr>
        </p:nvSpPr>
        <p:spPr>
          <a:xfrm>
            <a:off x="914400" y="3566160"/>
            <a:ext cx="10363200" cy="686376"/>
          </a:xfrm>
        </p:spPr>
        <p:txBody>
          <a:bodyPr lIns="0" tIns="0" rIns="0" bIns="0" anchor="t">
            <a:noAutofit/>
          </a:bodyPr>
          <a:lstStyle>
            <a:lvl1pPr marL="0" indent="0" algn="r">
              <a:buNone/>
              <a:defRPr sz="1800" b="0" i="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goes here </a:t>
            </a:r>
            <a:endParaRPr lang="en-US" dirty="0"/>
          </a:p>
        </p:txBody>
      </p:sp>
      <p:pic>
        <p:nvPicPr>
          <p:cNvPr id="2" name="Picture 1" descr="NCI-Logo-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710326"/>
            <a:ext cx="6632448" cy="474575"/>
          </a:xfrm>
          <a:prstGeom prst="rect">
            <a:avLst/>
          </a:prstGeom>
        </p:spPr>
      </p:pic>
      <p:sp>
        <p:nvSpPr>
          <p:cNvPr id="9" name="Date Placeholder 3"/>
          <p:cNvSpPr>
            <a:spLocks noGrp="1"/>
          </p:cNvSpPr>
          <p:nvPr>
            <p:ph type="dt" sz="half" idx="2"/>
          </p:nvPr>
        </p:nvSpPr>
        <p:spPr>
          <a:xfrm>
            <a:off x="8534400" y="5724145"/>
            <a:ext cx="3048000" cy="455525"/>
          </a:xfrm>
          <a:prstGeom prst="rect">
            <a:avLst/>
          </a:prstGeom>
        </p:spPr>
        <p:txBody>
          <a:bodyPr vert="horz" lIns="0" tIns="0" rIns="0" bIns="0" rtlCol="0" anchor="ctr"/>
          <a:lstStyle>
            <a:lvl1pPr algn="r" fontAlgn="auto">
              <a:spcBef>
                <a:spcPts val="0"/>
              </a:spcBef>
              <a:spcAft>
                <a:spcPts val="0"/>
              </a:spcAft>
              <a:defRPr sz="1600" smtClean="0">
                <a:solidFill>
                  <a:srgbClr val="000000"/>
                </a:solidFill>
                <a:latin typeface="+mn-lt"/>
                <a:ea typeface="+mn-ea"/>
                <a:cs typeface="SapientSansRegular"/>
              </a:defRPr>
            </a:lvl1pPr>
          </a:lstStyle>
          <a:p>
            <a:pPr>
              <a:defRPr/>
            </a:pPr>
            <a:fld id="{64E399A6-2005-5942-9A54-D03BEFAD9AF9}" type="datetime4">
              <a:rPr lang="en-US" smtClean="0"/>
              <a:t>April 6, 2016</a:t>
            </a:fld>
            <a:endParaRPr lang="en-US" dirty="0"/>
          </a:p>
        </p:txBody>
      </p:sp>
    </p:spTree>
    <p:extLst>
      <p:ext uri="{BB962C8B-B14F-4D97-AF65-F5344CB8AC3E}">
        <p14:creationId xmlns:p14="http://schemas.microsoft.com/office/powerpoint/2010/main" val="95555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ingle Graphic — Footer">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smtClean="0"/>
              <a:t>Slide title</a:t>
            </a:r>
            <a:endParaRPr lang="en-US" dirty="0"/>
          </a:p>
        </p:txBody>
      </p:sp>
      <p:pic>
        <p:nvPicPr>
          <p:cNvPr id="8" name="Picture 7"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579290"/>
            <a:ext cx="2555851" cy="182880"/>
          </a:xfrm>
          <a:prstGeom prst="rect">
            <a:avLst/>
          </a:prstGeom>
        </p:spPr>
      </p:pic>
      <p:sp>
        <p:nvSpPr>
          <p:cNvPr id="10" name="Text Box 14"/>
          <p:cNvSpPr txBox="1">
            <a:spLocks noChangeArrowheads="1"/>
          </p:cNvSpPr>
          <p:nvPr userDrawn="1"/>
        </p:nvSpPr>
        <p:spPr bwMode="auto">
          <a:xfrm>
            <a:off x="11529485" y="6579290"/>
            <a:ext cx="410633"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smtClean="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smtClean="0">
              <a:solidFill>
                <a:srgbClr val="7F7F7F"/>
              </a:solidFill>
              <a:latin typeface="+mn-lt"/>
              <a:cs typeface="SapientSansRegular"/>
            </a:endParaRPr>
          </a:p>
        </p:txBody>
      </p:sp>
    </p:spTree>
    <p:extLst>
      <p:ext uri="{BB962C8B-B14F-4D97-AF65-F5344CB8AC3E}">
        <p14:creationId xmlns:p14="http://schemas.microsoft.com/office/powerpoint/2010/main" val="536020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lumn Left — Footer">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smtClean="0"/>
              <a:t>Slide title</a:t>
            </a:r>
            <a:endParaRPr lang="en-US" dirty="0"/>
          </a:p>
        </p:txBody>
      </p:sp>
      <p:pic>
        <p:nvPicPr>
          <p:cNvPr id="9" name="Picture 8"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579290"/>
            <a:ext cx="2555851" cy="182880"/>
          </a:xfrm>
          <a:prstGeom prst="rect">
            <a:avLst/>
          </a:prstGeom>
        </p:spPr>
      </p:pic>
      <p:sp>
        <p:nvSpPr>
          <p:cNvPr id="14" name="Text Box 14"/>
          <p:cNvSpPr txBox="1">
            <a:spLocks noChangeArrowheads="1"/>
          </p:cNvSpPr>
          <p:nvPr userDrawn="1"/>
        </p:nvSpPr>
        <p:spPr bwMode="auto">
          <a:xfrm>
            <a:off x="11529485" y="6579290"/>
            <a:ext cx="410633"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smtClean="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smtClean="0">
              <a:solidFill>
                <a:srgbClr val="7F7F7F"/>
              </a:solidFill>
              <a:latin typeface="+mn-lt"/>
              <a:cs typeface="SapientSansRegular"/>
            </a:endParaRPr>
          </a:p>
        </p:txBody>
      </p:sp>
      <p:sp>
        <p:nvSpPr>
          <p:cNvPr id="6" name="Content Placeholder 2"/>
          <p:cNvSpPr>
            <a:spLocks noGrp="1"/>
          </p:cNvSpPr>
          <p:nvPr>
            <p:ph sz="quarter" idx="11"/>
          </p:nvPr>
        </p:nvSpPr>
        <p:spPr>
          <a:xfrm>
            <a:off x="642028" y="1426633"/>
            <a:ext cx="5494189" cy="4800600"/>
          </a:xfrm>
        </p:spPr>
        <p:txBody>
          <a:bodyPr numCol="1"/>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4"/>
          <p:cNvSpPr>
            <a:spLocks noGrp="1"/>
          </p:cNvSpPr>
          <p:nvPr>
            <p:ph sz="quarter" idx="12"/>
          </p:nvPr>
        </p:nvSpPr>
        <p:spPr>
          <a:xfrm>
            <a:off x="6349408" y="1426633"/>
            <a:ext cx="5196417" cy="4800600"/>
          </a:xfrm>
        </p:spPr>
        <p:txBody>
          <a:bodyPr anchor="ctr"/>
          <a:lstStyle>
            <a:lvl1pPr marL="0" indent="0" algn="ctr">
              <a:buFontTx/>
              <a:buNone/>
              <a:defRPr/>
            </a:lvl1pPr>
          </a:lstStyle>
          <a:p>
            <a:pPr lvl="0"/>
            <a:r>
              <a:rPr lang="en-US" smtClean="0"/>
              <a:t>Edit Master text styles</a:t>
            </a:r>
          </a:p>
        </p:txBody>
      </p:sp>
    </p:spTree>
    <p:extLst>
      <p:ext uri="{BB962C8B-B14F-4D97-AF65-F5344CB8AC3E}">
        <p14:creationId xmlns:p14="http://schemas.microsoft.com/office/powerpoint/2010/main" val="104915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Rectangle 24"/>
          <p:cNvSpPr>
            <a:spLocks noChangeArrowheads="1"/>
          </p:cNvSpPr>
          <p:nvPr/>
        </p:nvSpPr>
        <p:spPr bwMode="auto">
          <a:xfrm>
            <a:off x="0" y="1"/>
            <a:ext cx="12192000" cy="1266825"/>
          </a:xfrm>
          <a:prstGeom prst="rect">
            <a:avLst/>
          </a:prstGeom>
          <a:solidFill>
            <a:srgbClr val="1C5E86"/>
          </a:solidFill>
          <a:ln>
            <a:noFill/>
          </a:ln>
        </p:spPr>
        <p:txBody>
          <a:bodyPr wrap="none" anchor="ctr"/>
          <a:lstStyle/>
          <a:p>
            <a:pPr lvl="0"/>
            <a:endParaRPr lang="en-US" altLang="en-US" dirty="0" smtClean="0">
              <a:latin typeface="Arial" pitchFamily="34" charset="0"/>
              <a:ea typeface="ＭＳ Ｐゴシック" pitchFamily="34" charset="-128"/>
              <a:cs typeface="+mn-cs"/>
            </a:endParaRPr>
          </a:p>
        </p:txBody>
      </p:sp>
      <p:sp>
        <p:nvSpPr>
          <p:cNvPr id="5" name="Rectangle 32"/>
          <p:cNvSpPr>
            <a:spLocks noChangeArrowheads="1"/>
          </p:cNvSpPr>
          <p:nvPr/>
        </p:nvSpPr>
        <p:spPr bwMode="auto">
          <a:xfrm>
            <a:off x="12202584" y="6138863"/>
            <a:ext cx="1846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pPr>
              <a:defRPr/>
            </a:pPr>
            <a:endParaRPr lang="en-US" altLang="en-US" dirty="0" smtClean="0">
              <a:latin typeface="Arial" pitchFamily="34" charset="0"/>
              <a:cs typeface="+mn-cs"/>
            </a:endParaRPr>
          </a:p>
        </p:txBody>
      </p:sp>
      <p:cxnSp>
        <p:nvCxnSpPr>
          <p:cNvPr id="6" name="Straight Connector 5"/>
          <p:cNvCxnSpPr>
            <a:cxnSpLocks noChangeShapeType="1"/>
          </p:cNvCxnSpPr>
          <p:nvPr userDrawn="1"/>
        </p:nvCxnSpPr>
        <p:spPr bwMode="auto">
          <a:xfrm>
            <a:off x="0" y="1250950"/>
            <a:ext cx="12192000" cy="0"/>
          </a:xfrm>
          <a:prstGeom prst="line">
            <a:avLst/>
          </a:prstGeom>
          <a:noFill/>
          <a:ln w="25400">
            <a:solidFill>
              <a:schemeClr val="bg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4" name="Content Placeholder 13"/>
          <p:cNvSpPr>
            <a:spLocks noGrp="1"/>
          </p:cNvSpPr>
          <p:nvPr>
            <p:ph sz="quarter" idx="12"/>
          </p:nvPr>
        </p:nvSpPr>
        <p:spPr>
          <a:xfrm>
            <a:off x="609600" y="1650898"/>
            <a:ext cx="10972800" cy="4025900"/>
          </a:xfrm>
        </p:spPr>
        <p:txBody>
          <a:bodyPr/>
          <a:lstStyle>
            <a:lvl2pPr marL="511175" indent="-227013">
              <a:buSzPct val="100000"/>
              <a:buFont typeface="Lucida Grande"/>
              <a:buChar char="–"/>
              <a:defRPr/>
            </a:lvl2pPr>
            <a:lvl3pPr marL="852488" indent="-227013">
              <a:buClr>
                <a:schemeClr val="accent3"/>
              </a:buClr>
              <a:buFont typeface="Arial"/>
              <a:buChar char="•"/>
              <a:defRPr/>
            </a:lvl3pPr>
            <a:lvl4pPr marL="1203325" indent="-227013">
              <a:buFont typeface="Lucida Grande"/>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Rectangle 2"/>
          <p:cNvSpPr>
            <a:spLocks noGrp="1" noChangeArrowheads="1"/>
          </p:cNvSpPr>
          <p:nvPr>
            <p:ph type="title"/>
          </p:nvPr>
        </p:nvSpPr>
        <p:spPr bwMode="auto">
          <a:xfrm>
            <a:off x="609600" y="1"/>
            <a:ext cx="10972800" cy="1237957"/>
          </a:xfrm>
          <a:prstGeom prst="rect">
            <a:avLst/>
          </a:prstGeom>
          <a:noFill/>
          <a:ln w="9525">
            <a:noFill/>
            <a:miter lim="800000"/>
            <a:headEnd/>
            <a:tailEnd/>
          </a:ln>
        </p:spPr>
        <p:txBody>
          <a:bodyPr/>
          <a:lstStyle/>
          <a:p>
            <a:pPr lvl="0"/>
            <a:r>
              <a:rPr lang="en-US" smtClean="0"/>
              <a:t>Click to edit Master title style</a:t>
            </a:r>
            <a:endParaRPr lang="en-US" dirty="0"/>
          </a:p>
        </p:txBody>
      </p:sp>
      <p:sp>
        <p:nvSpPr>
          <p:cNvPr id="7" name="Slide Number Placeholder 4"/>
          <p:cNvSpPr>
            <a:spLocks noGrp="1"/>
          </p:cNvSpPr>
          <p:nvPr>
            <p:ph type="sldNum" sz="quarter" idx="13"/>
          </p:nvPr>
        </p:nvSpPr>
        <p:spPr>
          <a:xfrm flipH="1">
            <a:off x="11379200" y="6373813"/>
            <a:ext cx="474133" cy="195262"/>
          </a:xfrm>
        </p:spPr>
        <p:txBody>
          <a:bodyPr/>
          <a:lstStyle>
            <a:lvl1pPr>
              <a:defRPr/>
            </a:lvl1pPr>
          </a:lstStyle>
          <a:p>
            <a:fld id="{EFE3A5F3-91E1-F546-933C-BD40149A1534}" type="slidenum">
              <a:rPr lang="en-US"/>
              <a:pPr/>
              <a:t>‹#›</a:t>
            </a:fld>
            <a:endParaRPr lang="en-US" dirty="0"/>
          </a:p>
        </p:txBody>
      </p:sp>
    </p:spTree>
    <p:extLst>
      <p:ext uri="{BB962C8B-B14F-4D97-AF65-F5344CB8AC3E}">
        <p14:creationId xmlns:p14="http://schemas.microsoft.com/office/powerpoint/2010/main" val="4059231996"/>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BC0D1A-FFBC-4144-840B-D09E700AE357}" type="datetimeFigureOut">
              <a:rPr lang="en-US" smtClean="0"/>
              <a:t>4/6/16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D398C-BF79-4F6A-B186-83E549A605FB}" type="slidenum">
              <a:rPr lang="en-US" smtClean="0"/>
              <a:t>‹#›</a:t>
            </a:fld>
            <a:endParaRPr lang="en-US"/>
          </a:p>
        </p:txBody>
      </p:sp>
    </p:spTree>
    <p:extLst>
      <p:ext uri="{BB962C8B-B14F-4D97-AF65-F5344CB8AC3E}">
        <p14:creationId xmlns:p14="http://schemas.microsoft.com/office/powerpoint/2010/main" val="3661198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BC0D1A-FFBC-4144-840B-D09E700AE357}" type="datetimeFigureOut">
              <a:rPr lang="en-US" smtClean="0"/>
              <a:t>4/6/16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D398C-BF79-4F6A-B186-83E549A605FB}" type="slidenum">
              <a:rPr lang="en-US" smtClean="0"/>
              <a:t>‹#›</a:t>
            </a:fld>
            <a:endParaRPr lang="en-US"/>
          </a:p>
        </p:txBody>
      </p:sp>
    </p:spTree>
    <p:extLst>
      <p:ext uri="{BB962C8B-B14F-4D97-AF65-F5344CB8AC3E}">
        <p14:creationId xmlns:p14="http://schemas.microsoft.com/office/powerpoint/2010/main" val="1792013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BC0D1A-FFBC-4144-840B-D09E700AE357}" type="datetimeFigureOut">
              <a:rPr lang="en-US" smtClean="0"/>
              <a:t>4/6/16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D398C-BF79-4F6A-B186-83E549A605FB}" type="slidenum">
              <a:rPr lang="en-US" smtClean="0"/>
              <a:t>‹#›</a:t>
            </a:fld>
            <a:endParaRPr lang="en-US"/>
          </a:p>
        </p:txBody>
      </p:sp>
    </p:spTree>
    <p:extLst>
      <p:ext uri="{BB962C8B-B14F-4D97-AF65-F5344CB8AC3E}">
        <p14:creationId xmlns:p14="http://schemas.microsoft.com/office/powerpoint/2010/main" val="2141123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BC0D1A-FFBC-4144-840B-D09E700AE357}" type="datetimeFigureOut">
              <a:rPr lang="en-US" smtClean="0"/>
              <a:t>4/6/16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AD398C-BF79-4F6A-B186-83E549A605FB}" type="slidenum">
              <a:rPr lang="en-US" smtClean="0"/>
              <a:t>‹#›</a:t>
            </a:fld>
            <a:endParaRPr lang="en-US"/>
          </a:p>
        </p:txBody>
      </p:sp>
    </p:spTree>
    <p:extLst>
      <p:ext uri="{BB962C8B-B14F-4D97-AF65-F5344CB8AC3E}">
        <p14:creationId xmlns:p14="http://schemas.microsoft.com/office/powerpoint/2010/main" val="217000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BC0D1A-FFBC-4144-840B-D09E700AE357}" type="datetimeFigureOut">
              <a:rPr lang="en-US" smtClean="0"/>
              <a:t>4/6/16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AD398C-BF79-4F6A-B186-83E549A605FB}" type="slidenum">
              <a:rPr lang="en-US" smtClean="0"/>
              <a:t>‹#›</a:t>
            </a:fld>
            <a:endParaRPr lang="en-US"/>
          </a:p>
        </p:txBody>
      </p:sp>
    </p:spTree>
    <p:extLst>
      <p:ext uri="{BB962C8B-B14F-4D97-AF65-F5344CB8AC3E}">
        <p14:creationId xmlns:p14="http://schemas.microsoft.com/office/powerpoint/2010/main" val="2372817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BC0D1A-FFBC-4144-840B-D09E700AE357}" type="datetimeFigureOut">
              <a:rPr lang="en-US" smtClean="0"/>
              <a:t>4/6/16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AD398C-BF79-4F6A-B186-83E549A605FB}" type="slidenum">
              <a:rPr lang="en-US" smtClean="0"/>
              <a:t>‹#›</a:t>
            </a:fld>
            <a:endParaRPr lang="en-US"/>
          </a:p>
        </p:txBody>
      </p:sp>
    </p:spTree>
    <p:extLst>
      <p:ext uri="{BB962C8B-B14F-4D97-AF65-F5344CB8AC3E}">
        <p14:creationId xmlns:p14="http://schemas.microsoft.com/office/powerpoint/2010/main" val="3867716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BC0D1A-FFBC-4144-840B-D09E700AE357}" type="datetimeFigureOut">
              <a:rPr lang="en-US" smtClean="0"/>
              <a:t>4/6/16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D398C-BF79-4F6A-B186-83E549A605FB}" type="slidenum">
              <a:rPr lang="en-US" smtClean="0"/>
              <a:t>‹#›</a:t>
            </a:fld>
            <a:endParaRPr lang="en-US"/>
          </a:p>
        </p:txBody>
      </p:sp>
    </p:spTree>
    <p:extLst>
      <p:ext uri="{BB962C8B-B14F-4D97-AF65-F5344CB8AC3E}">
        <p14:creationId xmlns:p14="http://schemas.microsoft.com/office/powerpoint/2010/main" val="546050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BC0D1A-FFBC-4144-840B-D09E700AE357}" type="datetimeFigureOut">
              <a:rPr lang="en-US" smtClean="0"/>
              <a:t>4/6/16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D398C-BF79-4F6A-B186-83E549A605FB}" type="slidenum">
              <a:rPr lang="en-US" smtClean="0"/>
              <a:t>‹#›</a:t>
            </a:fld>
            <a:endParaRPr lang="en-US"/>
          </a:p>
        </p:txBody>
      </p:sp>
    </p:spTree>
    <p:extLst>
      <p:ext uri="{BB962C8B-B14F-4D97-AF65-F5344CB8AC3E}">
        <p14:creationId xmlns:p14="http://schemas.microsoft.com/office/powerpoint/2010/main" val="32407787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BC0D1A-FFBC-4144-840B-D09E700AE357}" type="datetimeFigureOut">
              <a:rPr lang="en-US" smtClean="0"/>
              <a:t>4/6/16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AD398C-BF79-4F6A-B186-83E549A605FB}" type="slidenum">
              <a:rPr lang="en-US" smtClean="0"/>
              <a:t>‹#›</a:t>
            </a:fld>
            <a:endParaRPr lang="en-US"/>
          </a:p>
        </p:txBody>
      </p:sp>
    </p:spTree>
    <p:extLst>
      <p:ext uri="{BB962C8B-B14F-4D97-AF65-F5344CB8AC3E}">
        <p14:creationId xmlns:p14="http://schemas.microsoft.com/office/powerpoint/2010/main" val="2400650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pn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36.png"/><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37.gif"/></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hyperlink" Target="http://nciterms.nci.nih.gov/" TargetMode="External"/><Relationship Id="rId5" Type="http://schemas.openxmlformats.org/officeDocument/2006/relationships/image" Target="../media/image37.gif"/><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hyperlink" Target="https://ncit.nci.nih.gov/" TargetMode="External"/><Relationship Id="rId5" Type="http://schemas.openxmlformats.org/officeDocument/2006/relationships/image" Target="../media/image37.gif"/><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1" Type="http://schemas.openxmlformats.org/officeDocument/2006/relationships/hyperlink" Target="mailto:NCIThesaurus@mail.nih.gov" TargetMode="External"/><Relationship Id="rId12" Type="http://schemas.openxmlformats.org/officeDocument/2006/relationships/image" Target="../media/image37.gif"/><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hyperlink" Target="http://evs.nci.nih.gov/" TargetMode="External"/><Relationship Id="rId4" Type="http://schemas.openxmlformats.org/officeDocument/2006/relationships/hyperlink" Target="https://wiki.nci.nih.gov/display/EVS/EVS+Wiki" TargetMode="External"/><Relationship Id="rId5" Type="http://schemas.openxmlformats.org/officeDocument/2006/relationships/hyperlink" Target="https://wiki.nci.nih.gov/display/EVS/Bibliography+on+EVS+and+Its+Use" TargetMode="External"/><Relationship Id="rId6" Type="http://schemas.openxmlformats.org/officeDocument/2006/relationships/hyperlink" Target="https://wiki.nci.nih.gov/display/EVS/EVS+Use+and+Collaborations" TargetMode="External"/><Relationship Id="rId7" Type="http://schemas.openxmlformats.org/officeDocument/2006/relationships/hyperlink" Target="https://nciterms.nci.nih.gov/" TargetMode="External"/><Relationship Id="rId8" Type="http://schemas.openxmlformats.org/officeDocument/2006/relationships/hyperlink" Target="https://ncit.nci.nih.gov/" TargetMode="External"/><Relationship Id="rId9" Type="http://schemas.openxmlformats.org/officeDocument/2006/relationships/hyperlink" Target="https://ncim.nci.nih.gov/" TargetMode="External"/><Relationship Id="rId10" Type="http://schemas.openxmlformats.org/officeDocument/2006/relationships/hyperlink" Target="https://ncitermform.nci.nih.gov/"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4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3" Type="http://schemas.openxmlformats.org/officeDocument/2006/relationships/image" Target="../media/image47.emf"/><Relationship Id="rId4"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0.png"/><Relationship Id="rId6" Type="http://schemas.openxmlformats.org/officeDocument/2006/relationships/image" Target="../media/image51.jpg"/><Relationship Id="rId7" Type="http://schemas.openxmlformats.org/officeDocument/2006/relationships/image" Target="../media/image52.png"/><Relationship Id="rId8" Type="http://schemas.openxmlformats.org/officeDocument/2006/relationships/image" Target="../media/image53.png"/><Relationship Id="rId9" Type="http://schemas.openxmlformats.org/officeDocument/2006/relationships/image" Target="../media/image54.pn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5.png"/></Relationships>
</file>

<file path=ppt/slides/_rels/slide28.xml.rels><?xml version="1.0" encoding="UTF-8" standalone="yes"?>
<Relationships xmlns="http://schemas.openxmlformats.org/package/2006/relationships"><Relationship Id="rId3" Type="http://schemas.openxmlformats.org/officeDocument/2006/relationships/hyperlink" Target="http://cancergenome.nih.gov/" TargetMode="External"/><Relationship Id="rId4" Type="http://schemas.openxmlformats.org/officeDocument/2006/relationships/hyperlink" Target="https://ocg.cancer.gov/programs/target" TargetMode="External"/><Relationship Id="rId5" Type="http://schemas.openxmlformats.org/officeDocument/2006/relationships/hyperlink" Target="http://www.cancer.gov/about-cancer/treatment/clinical-trials/nci-supported/nci-match" TargetMode="External"/><Relationship Id="rId6" Type="http://schemas.openxmlformats.org/officeDocument/2006/relationships/hyperlink" Target="http://www.cancer.gov/research/areas/genomics" TargetMode="External"/><Relationship Id="rId1" Type="http://schemas.openxmlformats.org/officeDocument/2006/relationships/slideLayout" Target="../slideLayouts/slideLayout16.xml"/><Relationship Id="rId2" Type="http://schemas.openxmlformats.org/officeDocument/2006/relationships/hyperlink" Target="http://www.cancer.gov/about-nci/organization/ccg/programs/gdc"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ncim.nci.nih.gov/ncimbrowser/" TargetMode="External"/><Relationship Id="rId4" Type="http://schemas.openxmlformats.org/officeDocument/2006/relationships/hyperlink" Target="https://cdebrowser.nci.nih.gov/CDEBrowser/" TargetMode="External"/><Relationship Id="rId1" Type="http://schemas.openxmlformats.org/officeDocument/2006/relationships/slideLayout" Target="../slideLayouts/slideLayout16.xml"/><Relationship Id="rId2" Type="http://schemas.openxmlformats.org/officeDocument/2006/relationships/hyperlink" Target="https://nciterms.nci.nih.gov/ncitbrowser/pages/home.jsf?version=16.03d"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chart" Target="../charts/chart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jpeg"/><Relationship Id="rId7" Type="http://schemas.openxmlformats.org/officeDocument/2006/relationships/image" Target="../media/image11.jpeg"/><Relationship Id="rId8" Type="http://schemas.openxmlformats.org/officeDocument/2006/relationships/image" Target="../media/image12.png"/><Relationship Id="rId9" Type="http://schemas.openxmlformats.org/officeDocument/2006/relationships/image" Target="../media/image13.png"/><Relationship Id="rId10" Type="http://schemas.openxmlformats.org/officeDocument/2006/relationships/image" Target="../media/image14.png"/><Relationship Id="rId11"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png"/><Relationship Id="rId5" Type="http://schemas.openxmlformats.org/officeDocument/2006/relationships/image" Target="../media/image20.jpeg"/><Relationship Id="rId6" Type="http://schemas.openxmlformats.org/officeDocument/2006/relationships/image" Target="../media/image21.gif"/><Relationship Id="rId7" Type="http://schemas.openxmlformats.org/officeDocument/2006/relationships/image" Target="../media/image22.png"/><Relationship Id="rId8" Type="http://schemas.openxmlformats.org/officeDocument/2006/relationships/image" Target="../media/image23.gif"/><Relationship Id="rId9" Type="http://schemas.openxmlformats.org/officeDocument/2006/relationships/image" Target="../media/image24.png"/><Relationship Id="rId10"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86422" y="1446575"/>
            <a:ext cx="6331903" cy="369332"/>
          </a:xfrm>
          <a:prstGeom prst="rect">
            <a:avLst/>
          </a:prstGeom>
          <a:noFill/>
        </p:spPr>
        <p:txBody>
          <a:bodyPr wrap="square" rtlCol="0">
            <a:spAutoFit/>
          </a:bodyPr>
          <a:lstStyle/>
          <a:p>
            <a:r>
              <a:rPr lang="en-US" dirty="0" smtClean="0"/>
              <a:t> </a:t>
            </a:r>
            <a:endParaRPr lang="en-US" dirty="0"/>
          </a:p>
        </p:txBody>
      </p:sp>
      <p:sp>
        <p:nvSpPr>
          <p:cNvPr id="2" name="TextBox 1"/>
          <p:cNvSpPr txBox="1"/>
          <p:nvPr/>
        </p:nvSpPr>
        <p:spPr>
          <a:xfrm>
            <a:off x="508000" y="599799"/>
            <a:ext cx="9368232" cy="3693319"/>
          </a:xfrm>
          <a:prstGeom prst="rect">
            <a:avLst/>
          </a:prstGeom>
          <a:noFill/>
        </p:spPr>
        <p:txBody>
          <a:bodyPr wrap="square" rtlCol="0">
            <a:spAutoFit/>
          </a:bodyPr>
          <a:lstStyle/>
          <a:p>
            <a:r>
              <a:rPr lang="en-US" dirty="0" smtClean="0"/>
              <a:t>Resources  Workshop Attendees  </a:t>
            </a:r>
            <a:endParaRPr lang="en-US" dirty="0" smtClean="0"/>
          </a:p>
          <a:p>
            <a:endParaRPr lang="en-US" dirty="0"/>
          </a:p>
          <a:p>
            <a:r>
              <a:rPr lang="en-US" dirty="0" smtClean="0"/>
              <a:t>DO cancer slim   		Raja Mazumder, Lynn Schriml, Elvira Mitraka</a:t>
            </a:r>
            <a:endParaRPr lang="en-US" dirty="0" smtClean="0"/>
          </a:p>
          <a:p>
            <a:r>
              <a:rPr lang="en-US" dirty="0" smtClean="0"/>
              <a:t>NCBI     	      </a:t>
            </a:r>
            <a:r>
              <a:rPr lang="en-US" dirty="0" smtClean="0"/>
              <a:t>		Donna </a:t>
            </a:r>
            <a:r>
              <a:rPr lang="en-US" dirty="0" err="1" smtClean="0"/>
              <a:t>Maglott</a:t>
            </a:r>
            <a:endParaRPr lang="en-US" dirty="0" smtClean="0"/>
          </a:p>
          <a:p>
            <a:r>
              <a:rPr lang="en-US" dirty="0" smtClean="0"/>
              <a:t>EBI        	      </a:t>
            </a:r>
            <a:r>
              <a:rPr lang="en-US" dirty="0" smtClean="0"/>
              <a:t>		</a:t>
            </a:r>
            <a:r>
              <a:rPr lang="en-US" dirty="0" err="1" smtClean="0"/>
              <a:t>Sira</a:t>
            </a:r>
            <a:r>
              <a:rPr lang="en-US" dirty="0" smtClean="0"/>
              <a:t> </a:t>
            </a:r>
            <a:r>
              <a:rPr lang="en-US" dirty="0" err="1" smtClean="0"/>
              <a:t>Sarntivijai</a:t>
            </a:r>
            <a:endParaRPr lang="en-US" dirty="0" smtClean="0"/>
          </a:p>
          <a:p>
            <a:r>
              <a:rPr lang="en-US" dirty="0" smtClean="0"/>
              <a:t>NCI EVS	      </a:t>
            </a:r>
            <a:r>
              <a:rPr lang="en-US" dirty="0" smtClean="0"/>
              <a:t>		Sherri </a:t>
            </a:r>
            <a:r>
              <a:rPr lang="en-US" dirty="0"/>
              <a:t>de </a:t>
            </a:r>
            <a:r>
              <a:rPr lang="en-US" dirty="0" smtClean="0"/>
              <a:t>Coronado</a:t>
            </a:r>
          </a:p>
          <a:p>
            <a:r>
              <a:rPr lang="en-US" dirty="0" smtClean="0"/>
              <a:t>MGI	      </a:t>
            </a:r>
            <a:r>
              <a:rPr lang="en-US" dirty="0" smtClean="0"/>
              <a:t>		Sue </a:t>
            </a:r>
            <a:r>
              <a:rPr lang="en-US" dirty="0" smtClean="0"/>
              <a:t>Bello, Judy Blake, </a:t>
            </a:r>
            <a:r>
              <a:rPr lang="en-US" dirty="0" err="1" smtClean="0"/>
              <a:t>Janan</a:t>
            </a:r>
            <a:r>
              <a:rPr lang="en-US" dirty="0" smtClean="0"/>
              <a:t> </a:t>
            </a:r>
            <a:r>
              <a:rPr lang="en-US" dirty="0" err="1" smtClean="0"/>
              <a:t>Eppig</a:t>
            </a:r>
            <a:r>
              <a:rPr lang="en-US" dirty="0" smtClean="0"/>
              <a:t>, Debbie </a:t>
            </a:r>
            <a:r>
              <a:rPr lang="en-US" dirty="0" err="1" smtClean="0"/>
              <a:t>Krupke</a:t>
            </a:r>
            <a:r>
              <a:rPr lang="en-US" dirty="0" smtClean="0"/>
              <a:t>, Cynthia Smith</a:t>
            </a:r>
          </a:p>
          <a:p>
            <a:r>
              <a:rPr lang="en-US" dirty="0" smtClean="0"/>
              <a:t>PRO                </a:t>
            </a:r>
            <a:r>
              <a:rPr lang="en-US" dirty="0" smtClean="0"/>
              <a:t>		Judy </a:t>
            </a:r>
            <a:r>
              <a:rPr lang="en-US" dirty="0" smtClean="0"/>
              <a:t>Blake, Cathy Wu</a:t>
            </a:r>
          </a:p>
          <a:p>
            <a:r>
              <a:rPr lang="en-US" dirty="0" smtClean="0"/>
              <a:t>NCI Genomic Data Commons	Mark Jensen</a:t>
            </a:r>
          </a:p>
          <a:p>
            <a:r>
              <a:rPr lang="en-US" dirty="0" smtClean="0"/>
              <a:t>EDRN		</a:t>
            </a:r>
            <a:r>
              <a:rPr lang="en-US" dirty="0" smtClean="0"/>
              <a:t>	Maureen </a:t>
            </a:r>
            <a:r>
              <a:rPr lang="en-US" dirty="0" smtClean="0"/>
              <a:t>Colbert</a:t>
            </a:r>
          </a:p>
          <a:p>
            <a:r>
              <a:rPr lang="en-US" dirty="0" smtClean="0"/>
              <a:t> </a:t>
            </a:r>
          </a:p>
          <a:p>
            <a:r>
              <a:rPr lang="en-US" dirty="0" smtClean="0"/>
              <a:t>            </a:t>
            </a:r>
          </a:p>
          <a:p>
            <a:endParaRPr lang="en-US" dirty="0"/>
          </a:p>
        </p:txBody>
      </p:sp>
    </p:spTree>
    <p:extLst>
      <p:ext uri="{BB962C8B-B14F-4D97-AF65-F5344CB8AC3E}">
        <p14:creationId xmlns:p14="http://schemas.microsoft.com/office/powerpoint/2010/main" val="51231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2885"/>
            <a:ext cx="10515600" cy="721995"/>
          </a:xfrm>
        </p:spPr>
        <p:txBody>
          <a:bodyPr>
            <a:normAutofit/>
          </a:bodyPr>
          <a:lstStyle/>
          <a:p>
            <a:r>
              <a:rPr lang="en-US" sz="4000" dirty="0" smtClean="0"/>
              <a:t>Disease vocabularies in ClinVar, GTR, and MedGen</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17010368"/>
              </p:ext>
            </p:extLst>
          </p:nvPr>
        </p:nvGraphicFramePr>
        <p:xfrm>
          <a:off x="939800" y="944880"/>
          <a:ext cx="10515600" cy="3855719"/>
        </p:xfrm>
        <a:graphic>
          <a:graphicData uri="http://schemas.openxmlformats.org/drawingml/2006/table">
            <a:tbl>
              <a:tblPr firstRow="1" bandRow="1">
                <a:tableStyleId>{2D5ABB26-0587-4C30-8999-92F81FD0307C}</a:tableStyleId>
              </a:tblPr>
              <a:tblGrid>
                <a:gridCol w="3042920"/>
                <a:gridCol w="7472680"/>
              </a:tblGrid>
              <a:tr h="370840">
                <a:tc>
                  <a:txBody>
                    <a:bodyPr/>
                    <a:lstStyle/>
                    <a:p>
                      <a:r>
                        <a:rPr lang="en-US" dirty="0" smtClean="0"/>
                        <a:t>Vocabulary (or</a:t>
                      </a:r>
                      <a:r>
                        <a:rPr lang="en-US" baseline="0" dirty="0" smtClean="0"/>
                        <a:t> not)</a:t>
                      </a:r>
                      <a:endParaRPr lang="en-US" dirty="0"/>
                    </a:p>
                  </a:txBody>
                  <a:tcPr>
                    <a:solidFill>
                      <a:schemeClr val="bg1">
                        <a:lumMod val="85000"/>
                      </a:schemeClr>
                    </a:solidFill>
                  </a:tcPr>
                </a:tc>
                <a:tc>
                  <a:txBody>
                    <a:bodyPr/>
                    <a:lstStyle/>
                    <a:p>
                      <a:r>
                        <a:rPr lang="en-US" dirty="0" smtClean="0"/>
                        <a:t>Summary</a:t>
                      </a:r>
                      <a:endParaRPr lang="en-US" dirty="0"/>
                    </a:p>
                  </a:txBody>
                  <a:tcPr>
                    <a:solidFill>
                      <a:schemeClr val="bg1">
                        <a:lumMod val="85000"/>
                      </a:schemeClr>
                    </a:solidFill>
                  </a:tcPr>
                </a:tc>
              </a:tr>
              <a:tr h="370840">
                <a:tc>
                  <a:txBody>
                    <a:bodyPr/>
                    <a:lstStyle/>
                    <a:p>
                      <a:r>
                        <a:rPr lang="en-US" dirty="0" smtClean="0"/>
                        <a:t>Terms from submitters to GTR or ClinVar</a:t>
                      </a:r>
                      <a:endParaRPr lang="en-US" dirty="0"/>
                    </a:p>
                  </a:txBody>
                  <a:tcPr/>
                </a:tc>
                <a:tc>
                  <a:txBody>
                    <a:bodyPr/>
                    <a:lstStyle/>
                    <a:p>
                      <a:r>
                        <a:rPr lang="en-US" dirty="0" smtClean="0"/>
                        <a:t>Many testing</a:t>
                      </a:r>
                      <a:r>
                        <a:rPr lang="en-US" baseline="0" dirty="0" smtClean="0"/>
                        <a:t> laboratories or researchers do not maintain disease names referenced to a standard vocabulary, so staff suggest a standard term for submissions, but ClinVar does not require standardization for submission.</a:t>
                      </a:r>
                      <a:endParaRPr lang="en-US" dirty="0"/>
                    </a:p>
                  </a:txBody>
                  <a:tcPr/>
                </a:tc>
              </a:tr>
              <a:tr h="370840">
                <a:tc>
                  <a:txBody>
                    <a:bodyPr/>
                    <a:lstStyle/>
                    <a:p>
                      <a:r>
                        <a:rPr lang="en-US" smtClean="0"/>
                        <a:t>Many</a:t>
                      </a:r>
                      <a:r>
                        <a:rPr lang="en-US" baseline="0" smtClean="0"/>
                        <a:t> via </a:t>
                      </a:r>
                      <a:r>
                        <a:rPr lang="en-US" baseline="0" dirty="0" smtClean="0"/>
                        <a:t>UMLS, </a:t>
                      </a:r>
                      <a:r>
                        <a:rPr lang="en-US" i="1" baseline="0" dirty="0" smtClean="0"/>
                        <a:t>e.g.</a:t>
                      </a:r>
                      <a:r>
                        <a:rPr lang="en-US" baseline="0" dirty="0" smtClean="0"/>
                        <a:t> MeSH, SNOMED CT, </a:t>
                      </a:r>
                      <a:r>
                        <a:rPr lang="en-US" baseline="0" dirty="0" err="1" smtClean="0"/>
                        <a:t>NCIt</a:t>
                      </a:r>
                      <a:r>
                        <a:rPr lang="en-US" baseline="0" dirty="0" smtClean="0"/>
                        <a:t>, HPO</a:t>
                      </a:r>
                      <a:endParaRPr lang="en-US" dirty="0"/>
                    </a:p>
                  </a:txBody>
                  <a:tcPr/>
                </a:tc>
                <a:tc>
                  <a:txBody>
                    <a:bodyPr/>
                    <a:lstStyle/>
                    <a:p>
                      <a:r>
                        <a:rPr lang="en-US" dirty="0" smtClean="0"/>
                        <a:t>http://www.ncbi.nlm.nih.gov/medgen/docs/definitionsources/</a:t>
                      </a:r>
                      <a:endParaRPr lang="en-US" dirty="0"/>
                    </a:p>
                  </a:txBody>
                  <a:tcPr/>
                </a:tc>
              </a:tr>
              <a:tr h="370840">
                <a:tc>
                  <a:txBody>
                    <a:bodyPr/>
                    <a:lstStyle/>
                    <a:p>
                      <a:r>
                        <a:rPr lang="en-US" dirty="0" smtClean="0"/>
                        <a:t>OMIM®/ HPO</a:t>
                      </a:r>
                      <a:endParaRPr lang="en-US" dirty="0"/>
                    </a:p>
                  </a:txBody>
                  <a:tcPr/>
                </a:tc>
                <a:tc>
                  <a:txBody>
                    <a:bodyPr/>
                    <a:lstStyle/>
                    <a:p>
                      <a:r>
                        <a:rPr lang="en-US" dirty="0" smtClean="0"/>
                        <a:t>Disease</a:t>
                      </a:r>
                      <a:r>
                        <a:rPr lang="en-US" baseline="0" dirty="0" smtClean="0"/>
                        <a:t> names and observed phenotypes from OMIM and HPO are in UMLS, but not updated often enough for ClinVar and GTR to use.  So MedGen integrates terms as released from the data source, and reconciles with UMLS with each UMLS release</a:t>
                      </a:r>
                      <a:endParaRPr lang="en-US" dirty="0"/>
                    </a:p>
                  </a:txBody>
                  <a:tcPr/>
                </a:tc>
              </a:tr>
              <a:tr h="370840">
                <a:tc>
                  <a:txBody>
                    <a:bodyPr/>
                    <a:lstStyle/>
                    <a:p>
                      <a:r>
                        <a:rPr lang="en-US" dirty="0" err="1" smtClean="0"/>
                        <a:t>Orphanet</a:t>
                      </a:r>
                      <a:r>
                        <a:rPr lang="en-US" dirty="0" smtClean="0"/>
                        <a:t> / ORDO</a:t>
                      </a:r>
                      <a:endParaRPr lang="en-US" dirty="0"/>
                    </a:p>
                  </a:txBody>
                  <a:tcPr/>
                </a:tc>
                <a:tc>
                  <a:txBody>
                    <a:bodyPr/>
                    <a:lstStyle/>
                    <a:p>
                      <a:r>
                        <a:rPr lang="en-US" dirty="0" smtClean="0"/>
                        <a:t>Use both</a:t>
                      </a:r>
                      <a:r>
                        <a:rPr lang="en-US" baseline="0" dirty="0" smtClean="0"/>
                        <a:t> the formal ontology and the list of terms</a:t>
                      </a:r>
                      <a:endParaRPr lang="en-US" dirty="0"/>
                    </a:p>
                  </a:txBody>
                  <a:tcPr/>
                </a:tc>
              </a:tr>
              <a:tr h="370840">
                <a:tc>
                  <a:txBody>
                    <a:bodyPr/>
                    <a:lstStyle/>
                    <a:p>
                      <a:r>
                        <a:rPr lang="en-US" dirty="0" smtClean="0"/>
                        <a:t>PharmGKB</a:t>
                      </a:r>
                      <a:endParaRPr lang="en-US" dirty="0"/>
                    </a:p>
                  </a:txBody>
                  <a:tcPr/>
                </a:tc>
                <a:tc>
                  <a:txBody>
                    <a:bodyPr/>
                    <a:lstStyle/>
                    <a:p>
                      <a:r>
                        <a:rPr lang="en-US" dirty="0" smtClean="0"/>
                        <a:t>In</a:t>
                      </a:r>
                      <a:r>
                        <a:rPr lang="en-US" baseline="0" dirty="0" smtClean="0"/>
                        <a:t> progress</a:t>
                      </a:r>
                      <a:endParaRPr lang="en-US" dirty="0"/>
                    </a:p>
                  </a:txBody>
                  <a:tcPr/>
                </a:tc>
              </a:tr>
            </a:tbl>
          </a:graphicData>
        </a:graphic>
      </p:graphicFrame>
      <p:sp>
        <p:nvSpPr>
          <p:cNvPr id="5" name="TextBox 4"/>
          <p:cNvSpPr txBox="1"/>
          <p:nvPr/>
        </p:nvSpPr>
        <p:spPr>
          <a:xfrm>
            <a:off x="939800" y="5181600"/>
            <a:ext cx="10957560" cy="1477328"/>
          </a:xfrm>
          <a:prstGeom prst="rect">
            <a:avLst/>
          </a:prstGeom>
          <a:noFill/>
        </p:spPr>
        <p:txBody>
          <a:bodyPr wrap="square" rtlCol="0">
            <a:spAutoFit/>
          </a:bodyPr>
          <a:lstStyle/>
          <a:p>
            <a:r>
              <a:rPr lang="en-US" b="1" dirty="0" smtClean="0"/>
              <a:t>Curation</a:t>
            </a:r>
            <a:r>
              <a:rPr lang="en-US" dirty="0" smtClean="0"/>
              <a:t>: There are limited resources within ClinVar, GTR, and MedGen to map terms from one vocabulary to another.  The most frequent curatorial activities are to educate submitters about existing vocabularies, and to override mappings in UMLS for OMIM, namely to separate general terms (OMIM’s phenotypic series, many terms from </a:t>
            </a:r>
            <a:r>
              <a:rPr lang="en-US" dirty="0" err="1" smtClean="0"/>
              <a:t>Orphanet</a:t>
            </a:r>
            <a:r>
              <a:rPr lang="en-US" dirty="0" smtClean="0"/>
              <a:t>)  from gene-specific ones and connect to general terms from SNOMED CT.  There are also efforts coordinated with ClinGen to review gene-disease relationships.</a:t>
            </a:r>
            <a:endParaRPr lang="en-US" dirty="0"/>
          </a:p>
        </p:txBody>
      </p:sp>
    </p:spTree>
    <p:extLst>
      <p:ext uri="{BB962C8B-B14F-4D97-AF65-F5344CB8AC3E}">
        <p14:creationId xmlns:p14="http://schemas.microsoft.com/office/powerpoint/2010/main" val="3302774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Curator challenges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Definitions</a:t>
            </a:r>
          </a:p>
          <a:p>
            <a:pPr lvl="1"/>
            <a:r>
              <a:rPr lang="en-US" dirty="0" smtClean="0"/>
              <a:t>There are many classification schemes for families of disorders. For a curator to evaluate the appropriateness of a term with a submitter/end user, especially as compared to another one, it is critical to have a clear definition of each term (almost a differential diagnosis).</a:t>
            </a:r>
            <a:endParaRPr lang="en-US" dirty="0"/>
          </a:p>
          <a:p>
            <a:r>
              <a:rPr lang="en-US" dirty="0" smtClean="0"/>
              <a:t>Mappings</a:t>
            </a:r>
          </a:p>
          <a:p>
            <a:pPr lvl="1"/>
            <a:r>
              <a:rPr lang="en-US" dirty="0" smtClean="0"/>
              <a:t>There are almost as many mapping efforts as there are sources of vocabularies.  When source A states disease D1 is a subset of D2, and source B treats D1 as a synonym of D2,  and source C treats D1 as a sibling of D2, how can these be resolved (assuming we know sources A, B, and C each define D1 and D2 the same way)?</a:t>
            </a:r>
          </a:p>
          <a:p>
            <a:r>
              <a:rPr lang="en-US" dirty="0" smtClean="0"/>
              <a:t>Education</a:t>
            </a:r>
          </a:p>
          <a:p>
            <a:pPr lvl="1"/>
            <a:r>
              <a:rPr lang="en-US" dirty="0" smtClean="0"/>
              <a:t>Many end users do not consider how the terms they want to use might related to public vocabularies or ontologies. Explaining why choices matter for future computational analyses or data retrieval takes time.</a:t>
            </a:r>
            <a:endParaRPr lang="en-US" dirty="0"/>
          </a:p>
          <a:p>
            <a:pPr lvl="1"/>
            <a:endParaRPr lang="en-US" dirty="0" smtClean="0"/>
          </a:p>
        </p:txBody>
      </p:sp>
    </p:spTree>
    <p:extLst>
      <p:ext uri="{BB962C8B-B14F-4D97-AF65-F5344CB8AC3E}">
        <p14:creationId xmlns:p14="http://schemas.microsoft.com/office/powerpoint/2010/main" val="2625469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Shape 54"/>
          <p:cNvPicPr preferRelativeResize="0"/>
          <p:nvPr/>
        </p:nvPicPr>
        <p:blipFill>
          <a:blip r:embed="rId3">
            <a:alphaModFix/>
          </a:blip>
          <a:stretch>
            <a:fillRect/>
          </a:stretch>
        </p:blipFill>
        <p:spPr>
          <a:xfrm>
            <a:off x="4326400" y="2414399"/>
            <a:ext cx="3390131" cy="4400632"/>
          </a:xfrm>
          <a:prstGeom prst="rect">
            <a:avLst/>
          </a:prstGeom>
          <a:noFill/>
          <a:ln>
            <a:noFill/>
          </a:ln>
        </p:spPr>
      </p:pic>
      <p:sp>
        <p:nvSpPr>
          <p:cNvPr id="55" name="Shape 55"/>
          <p:cNvSpPr txBox="1">
            <a:spLocks noGrp="1"/>
          </p:cNvSpPr>
          <p:nvPr>
            <p:ph type="title"/>
          </p:nvPr>
        </p:nvSpPr>
        <p:spPr>
          <a:xfrm>
            <a:off x="2474000" y="121500"/>
            <a:ext cx="9302400" cy="763600"/>
          </a:xfrm>
          <a:prstGeom prst="rect">
            <a:avLst/>
          </a:prstGeom>
        </p:spPr>
        <p:txBody>
          <a:bodyPr lIns="121897" tIns="121897" rIns="121897" bIns="121897" anchor="t" anchorCtr="0">
            <a:noAutofit/>
          </a:bodyPr>
          <a:lstStyle/>
          <a:p>
            <a:r>
              <a:rPr lang="en" sz="4000">
                <a:solidFill>
                  <a:srgbClr val="45818E"/>
                </a:solidFill>
              </a:rPr>
              <a:t>http://www.ebi.ac.uk/efo/</a:t>
            </a:r>
          </a:p>
        </p:txBody>
      </p:sp>
      <p:sp>
        <p:nvSpPr>
          <p:cNvPr id="56" name="Shape 56"/>
          <p:cNvSpPr txBox="1">
            <a:spLocks noGrp="1"/>
          </p:cNvSpPr>
          <p:nvPr>
            <p:ph type="body" idx="1"/>
          </p:nvPr>
        </p:nvSpPr>
        <p:spPr>
          <a:xfrm>
            <a:off x="415600" y="856433"/>
            <a:ext cx="11360800" cy="1354800"/>
          </a:xfrm>
          <a:prstGeom prst="rect">
            <a:avLst/>
          </a:prstGeom>
        </p:spPr>
        <p:txBody>
          <a:bodyPr lIns="121897" tIns="121897" rIns="121897" bIns="121897" anchor="t" anchorCtr="0">
            <a:noAutofit/>
          </a:bodyPr>
          <a:lstStyle/>
          <a:p>
            <a:pPr marL="609585" indent="-304792"/>
            <a:r>
              <a:rPr lang="en"/>
              <a:t>EFO 2.70 (March 2016) contains 17968 classes, 30625 logical axioms</a:t>
            </a:r>
          </a:p>
          <a:p>
            <a:pPr marL="609585" indent="-304792"/>
            <a:r>
              <a:rPr lang="en"/>
              <a:t>Application ontology containing patterns that describe experiments; e.g. cell lines, measurements, diseases-phenotypes OBAN (</a:t>
            </a:r>
            <a:r>
              <a:rPr lang="en">
                <a:solidFill>
                  <a:srgbClr val="0000FF"/>
                </a:solidFill>
              </a:rPr>
              <a:t>tinyurl.com/jbmsoban</a:t>
            </a:r>
            <a:r>
              <a:rPr lang="en"/>
              <a:t>) </a:t>
            </a:r>
          </a:p>
        </p:txBody>
      </p:sp>
      <p:pic>
        <p:nvPicPr>
          <p:cNvPr id="57" name="Shape 57"/>
          <p:cNvPicPr preferRelativeResize="0"/>
          <p:nvPr/>
        </p:nvPicPr>
        <p:blipFill>
          <a:blip r:embed="rId4">
            <a:alphaModFix/>
          </a:blip>
          <a:stretch>
            <a:fillRect/>
          </a:stretch>
        </p:blipFill>
        <p:spPr>
          <a:xfrm>
            <a:off x="194201" y="41233"/>
            <a:ext cx="1992265" cy="911600"/>
          </a:xfrm>
          <a:prstGeom prst="rect">
            <a:avLst/>
          </a:prstGeom>
          <a:noFill/>
          <a:ln>
            <a:noFill/>
          </a:ln>
        </p:spPr>
      </p:pic>
      <p:pic>
        <p:nvPicPr>
          <p:cNvPr id="58" name="Shape 58"/>
          <p:cNvPicPr preferRelativeResize="0"/>
          <p:nvPr/>
        </p:nvPicPr>
        <p:blipFill>
          <a:blip r:embed="rId5">
            <a:alphaModFix/>
          </a:blip>
          <a:stretch>
            <a:fillRect/>
          </a:stretch>
        </p:blipFill>
        <p:spPr>
          <a:xfrm>
            <a:off x="517200" y="2516001"/>
            <a:ext cx="3272573" cy="4341999"/>
          </a:xfrm>
          <a:prstGeom prst="rect">
            <a:avLst/>
          </a:prstGeom>
          <a:noFill/>
          <a:ln>
            <a:noFill/>
          </a:ln>
        </p:spPr>
      </p:pic>
      <p:pic>
        <p:nvPicPr>
          <p:cNvPr id="59" name="Shape 59"/>
          <p:cNvPicPr preferRelativeResize="0"/>
          <p:nvPr/>
        </p:nvPicPr>
        <p:blipFill>
          <a:blip r:embed="rId6">
            <a:alphaModFix/>
          </a:blip>
          <a:stretch>
            <a:fillRect/>
          </a:stretch>
        </p:blipFill>
        <p:spPr>
          <a:xfrm>
            <a:off x="8826601" y="4226841"/>
            <a:ext cx="3272567" cy="2544420"/>
          </a:xfrm>
          <a:prstGeom prst="rect">
            <a:avLst/>
          </a:prstGeom>
          <a:noFill/>
          <a:ln>
            <a:noFill/>
          </a:ln>
        </p:spPr>
      </p:pic>
      <p:pic>
        <p:nvPicPr>
          <p:cNvPr id="60" name="Shape 60"/>
          <p:cNvPicPr preferRelativeResize="0"/>
          <p:nvPr/>
        </p:nvPicPr>
        <p:blipFill>
          <a:blip r:embed="rId7">
            <a:alphaModFix/>
          </a:blip>
          <a:stretch>
            <a:fillRect/>
          </a:stretch>
        </p:blipFill>
        <p:spPr>
          <a:xfrm>
            <a:off x="8658567" y="2841099"/>
            <a:ext cx="3390132" cy="790749"/>
          </a:xfrm>
          <a:prstGeom prst="rect">
            <a:avLst/>
          </a:prstGeom>
          <a:noFill/>
          <a:ln>
            <a:noFill/>
          </a:ln>
        </p:spPr>
      </p:pic>
      <p:sp>
        <p:nvSpPr>
          <p:cNvPr id="61" name="Shape 61"/>
          <p:cNvSpPr txBox="1"/>
          <p:nvPr/>
        </p:nvSpPr>
        <p:spPr>
          <a:xfrm>
            <a:off x="8658567" y="2414400"/>
            <a:ext cx="3122000" cy="565600"/>
          </a:xfrm>
          <a:prstGeom prst="rect">
            <a:avLst/>
          </a:prstGeom>
          <a:noFill/>
          <a:ln>
            <a:noFill/>
          </a:ln>
        </p:spPr>
        <p:txBody>
          <a:bodyPr lIns="121897" tIns="121897" rIns="121897" bIns="121897" anchor="t" anchorCtr="0">
            <a:noAutofit/>
          </a:bodyPr>
          <a:lstStyle/>
          <a:p>
            <a:r>
              <a:rPr lang="en" sz="1600">
                <a:solidFill>
                  <a:srgbClr val="3C78D8"/>
                </a:solidFill>
              </a:rPr>
              <a:t>disease-phenotype association</a:t>
            </a:r>
          </a:p>
        </p:txBody>
      </p:sp>
      <p:sp>
        <p:nvSpPr>
          <p:cNvPr id="62" name="Shape 62"/>
          <p:cNvSpPr txBox="1"/>
          <p:nvPr/>
        </p:nvSpPr>
        <p:spPr>
          <a:xfrm>
            <a:off x="8792633" y="3812700"/>
            <a:ext cx="1397600" cy="565600"/>
          </a:xfrm>
          <a:prstGeom prst="rect">
            <a:avLst/>
          </a:prstGeom>
          <a:noFill/>
          <a:ln>
            <a:noFill/>
          </a:ln>
        </p:spPr>
        <p:txBody>
          <a:bodyPr lIns="121897" tIns="121897" rIns="121897" bIns="121897" anchor="t" anchorCtr="0">
            <a:noAutofit/>
          </a:bodyPr>
          <a:lstStyle/>
          <a:p>
            <a:r>
              <a:rPr lang="en" sz="1600">
                <a:solidFill>
                  <a:srgbClr val="3C78D8"/>
                </a:solidFill>
              </a:rPr>
              <a:t>provenance</a:t>
            </a:r>
          </a:p>
        </p:txBody>
      </p:sp>
      <p:cxnSp>
        <p:nvCxnSpPr>
          <p:cNvPr id="63" name="Shape 63"/>
          <p:cNvCxnSpPr>
            <a:stCxn id="60" idx="1"/>
          </p:cNvCxnSpPr>
          <p:nvPr/>
        </p:nvCxnSpPr>
        <p:spPr>
          <a:xfrm>
            <a:off x="8658567" y="3236474"/>
            <a:ext cx="471600" cy="1677599"/>
          </a:xfrm>
          <a:prstGeom prst="curvedConnector4">
            <a:avLst>
              <a:gd name="adj1" fmla="val -67324"/>
              <a:gd name="adj2" fmla="val 61784"/>
            </a:avLst>
          </a:prstGeom>
          <a:noFill/>
          <a:ln w="9525" cap="flat" cmpd="sng">
            <a:solidFill>
              <a:srgbClr val="3C78D8"/>
            </a:solidFill>
            <a:prstDash val="solid"/>
            <a:round/>
            <a:headEnd type="triangle" w="lg" len="lg"/>
            <a:tailEnd type="triangle" w="lg" len="lg"/>
          </a:ln>
        </p:spPr>
      </p:cxnSp>
      <p:sp>
        <p:nvSpPr>
          <p:cNvPr id="64" name="Shape 64"/>
          <p:cNvSpPr txBox="1"/>
          <p:nvPr/>
        </p:nvSpPr>
        <p:spPr>
          <a:xfrm>
            <a:off x="5840333" y="2784067"/>
            <a:ext cx="1623600" cy="565600"/>
          </a:xfrm>
          <a:prstGeom prst="rect">
            <a:avLst/>
          </a:prstGeom>
          <a:noFill/>
          <a:ln>
            <a:noFill/>
          </a:ln>
        </p:spPr>
        <p:txBody>
          <a:bodyPr lIns="121897" tIns="121897" rIns="121897" bIns="121897" anchor="t" anchorCtr="0">
            <a:noAutofit/>
          </a:bodyPr>
          <a:lstStyle/>
          <a:p>
            <a:r>
              <a:rPr lang="en" sz="1600">
                <a:solidFill>
                  <a:srgbClr val="3C78D8"/>
                </a:solidFill>
              </a:rPr>
              <a:t>measurement</a:t>
            </a:r>
          </a:p>
        </p:txBody>
      </p:sp>
      <p:sp>
        <p:nvSpPr>
          <p:cNvPr id="65" name="Shape 65"/>
          <p:cNvSpPr txBox="1"/>
          <p:nvPr/>
        </p:nvSpPr>
        <p:spPr>
          <a:xfrm>
            <a:off x="2021300" y="2841100"/>
            <a:ext cx="991200" cy="565600"/>
          </a:xfrm>
          <a:prstGeom prst="rect">
            <a:avLst/>
          </a:prstGeom>
          <a:noFill/>
          <a:ln>
            <a:noFill/>
          </a:ln>
        </p:spPr>
        <p:txBody>
          <a:bodyPr lIns="121897" tIns="121897" rIns="121897" bIns="121897" anchor="t" anchorCtr="0">
            <a:noAutofit/>
          </a:bodyPr>
          <a:lstStyle/>
          <a:p>
            <a:r>
              <a:rPr lang="en" sz="1600">
                <a:solidFill>
                  <a:srgbClr val="3C78D8"/>
                </a:solidFill>
              </a:rPr>
              <a:t>cell line</a:t>
            </a:r>
          </a:p>
        </p:txBody>
      </p:sp>
    </p:spTree>
    <p:extLst>
      <p:ext uri="{BB962C8B-B14F-4D97-AF65-F5344CB8AC3E}">
        <p14:creationId xmlns:p14="http://schemas.microsoft.com/office/powerpoint/2010/main" val="2278336516"/>
      </p:ext>
    </p:extLst>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p:nvPr/>
        </p:nvSpPr>
        <p:spPr>
          <a:xfrm>
            <a:off x="7416667" y="782567"/>
            <a:ext cx="3051200" cy="4249600"/>
          </a:xfrm>
          <a:prstGeom prst="rect">
            <a:avLst/>
          </a:prstGeom>
          <a:solidFill>
            <a:schemeClr val="lt2"/>
          </a:solidFill>
          <a:ln w="9525" cap="flat" cmpd="sng">
            <a:solidFill>
              <a:schemeClr val="dk2"/>
            </a:solidFill>
            <a:prstDash val="solid"/>
            <a:round/>
            <a:headEnd type="none" w="med" len="med"/>
            <a:tailEnd type="none" w="med" len="med"/>
          </a:ln>
        </p:spPr>
        <p:txBody>
          <a:bodyPr lIns="121897" tIns="121897" rIns="121897" bIns="121897" anchor="ctr" anchorCtr="0">
            <a:noAutofit/>
          </a:bodyPr>
          <a:lstStyle/>
          <a:p>
            <a:endParaRPr/>
          </a:p>
        </p:txBody>
      </p:sp>
      <p:sp>
        <p:nvSpPr>
          <p:cNvPr id="71" name="Shape 71"/>
          <p:cNvSpPr txBox="1">
            <a:spLocks noGrp="1"/>
          </p:cNvSpPr>
          <p:nvPr>
            <p:ph type="subTitle" idx="1"/>
          </p:nvPr>
        </p:nvSpPr>
        <p:spPr>
          <a:xfrm>
            <a:off x="2228833" y="76033"/>
            <a:ext cx="9977600" cy="1056800"/>
          </a:xfrm>
          <a:prstGeom prst="rect">
            <a:avLst/>
          </a:prstGeom>
        </p:spPr>
        <p:txBody>
          <a:bodyPr lIns="121897" tIns="121897" rIns="121897" bIns="121897" anchor="t" anchorCtr="0">
            <a:noAutofit/>
          </a:bodyPr>
          <a:lstStyle/>
          <a:p>
            <a:pPr algn="l">
              <a:spcBef>
                <a:spcPts val="0"/>
              </a:spcBef>
            </a:pPr>
            <a:r>
              <a:rPr lang="en" sz="3600">
                <a:solidFill>
                  <a:srgbClr val="45818E"/>
                </a:solidFill>
              </a:rPr>
              <a:t>EFO links different ontologies via axiomatisation</a:t>
            </a:r>
          </a:p>
        </p:txBody>
      </p:sp>
      <p:pic>
        <p:nvPicPr>
          <p:cNvPr id="72" name="Shape 72"/>
          <p:cNvPicPr preferRelativeResize="0"/>
          <p:nvPr/>
        </p:nvPicPr>
        <p:blipFill>
          <a:blip r:embed="rId3">
            <a:alphaModFix/>
          </a:blip>
          <a:stretch>
            <a:fillRect/>
          </a:stretch>
        </p:blipFill>
        <p:spPr>
          <a:xfrm>
            <a:off x="194201" y="41233"/>
            <a:ext cx="1992265" cy="911600"/>
          </a:xfrm>
          <a:prstGeom prst="rect">
            <a:avLst/>
          </a:prstGeom>
          <a:noFill/>
          <a:ln>
            <a:noFill/>
          </a:ln>
        </p:spPr>
      </p:pic>
      <p:pic>
        <p:nvPicPr>
          <p:cNvPr id="73" name="Shape 73"/>
          <p:cNvPicPr preferRelativeResize="0"/>
          <p:nvPr/>
        </p:nvPicPr>
        <p:blipFill>
          <a:blip r:embed="rId4">
            <a:alphaModFix/>
          </a:blip>
          <a:stretch>
            <a:fillRect/>
          </a:stretch>
        </p:blipFill>
        <p:spPr>
          <a:xfrm>
            <a:off x="295801" y="1061733"/>
            <a:ext cx="3725199" cy="5378599"/>
          </a:xfrm>
          <a:prstGeom prst="rect">
            <a:avLst/>
          </a:prstGeom>
          <a:noFill/>
          <a:ln>
            <a:noFill/>
          </a:ln>
        </p:spPr>
      </p:pic>
      <p:sp>
        <p:nvSpPr>
          <p:cNvPr id="74" name="Shape 74"/>
          <p:cNvSpPr/>
          <p:nvPr/>
        </p:nvSpPr>
        <p:spPr>
          <a:xfrm>
            <a:off x="1577900" y="1025733"/>
            <a:ext cx="3178400" cy="1507200"/>
          </a:xfrm>
          <a:prstGeom prst="rect">
            <a:avLst/>
          </a:prstGeom>
          <a:solidFill>
            <a:schemeClr val="lt2"/>
          </a:solidFill>
          <a:ln w="9525" cap="flat" cmpd="sng">
            <a:solidFill>
              <a:schemeClr val="dk2"/>
            </a:solidFill>
            <a:prstDash val="solid"/>
            <a:round/>
            <a:headEnd type="none" w="med" len="med"/>
            <a:tailEnd type="none" w="med" len="med"/>
          </a:ln>
        </p:spPr>
        <p:txBody>
          <a:bodyPr lIns="121897" tIns="121897" rIns="121897" bIns="121897" anchor="ctr" anchorCtr="0">
            <a:noAutofit/>
          </a:bodyPr>
          <a:lstStyle/>
          <a:p>
            <a:endParaRPr/>
          </a:p>
        </p:txBody>
      </p:sp>
      <p:pic>
        <p:nvPicPr>
          <p:cNvPr id="75" name="Shape 75"/>
          <p:cNvPicPr preferRelativeResize="0"/>
          <p:nvPr/>
        </p:nvPicPr>
        <p:blipFill>
          <a:blip r:embed="rId5">
            <a:alphaModFix/>
          </a:blip>
          <a:stretch>
            <a:fillRect/>
          </a:stretch>
        </p:blipFill>
        <p:spPr>
          <a:xfrm>
            <a:off x="1602401" y="1061734"/>
            <a:ext cx="3153732" cy="1471100"/>
          </a:xfrm>
          <a:prstGeom prst="rect">
            <a:avLst/>
          </a:prstGeom>
          <a:noFill/>
          <a:ln>
            <a:noFill/>
          </a:ln>
        </p:spPr>
      </p:pic>
      <p:pic>
        <p:nvPicPr>
          <p:cNvPr id="76" name="Shape 76"/>
          <p:cNvPicPr preferRelativeResize="0"/>
          <p:nvPr/>
        </p:nvPicPr>
        <p:blipFill>
          <a:blip r:embed="rId6">
            <a:alphaModFix/>
          </a:blip>
          <a:stretch>
            <a:fillRect/>
          </a:stretch>
        </p:blipFill>
        <p:spPr>
          <a:xfrm>
            <a:off x="7416666" y="802834"/>
            <a:ext cx="3029199" cy="4183367"/>
          </a:xfrm>
          <a:prstGeom prst="rect">
            <a:avLst/>
          </a:prstGeom>
          <a:noFill/>
          <a:ln>
            <a:noFill/>
          </a:ln>
        </p:spPr>
      </p:pic>
      <p:pic>
        <p:nvPicPr>
          <p:cNvPr id="77" name="Shape 77"/>
          <p:cNvPicPr preferRelativeResize="0"/>
          <p:nvPr/>
        </p:nvPicPr>
        <p:blipFill>
          <a:blip r:embed="rId7">
            <a:alphaModFix/>
          </a:blip>
          <a:stretch>
            <a:fillRect/>
          </a:stretch>
        </p:blipFill>
        <p:spPr>
          <a:xfrm>
            <a:off x="5504234" y="844201"/>
            <a:ext cx="1810949" cy="5999465"/>
          </a:xfrm>
          <a:prstGeom prst="rect">
            <a:avLst/>
          </a:prstGeom>
          <a:noFill/>
          <a:ln>
            <a:noFill/>
          </a:ln>
        </p:spPr>
      </p:pic>
      <p:cxnSp>
        <p:nvCxnSpPr>
          <p:cNvPr id="78" name="Shape 78"/>
          <p:cNvCxnSpPr/>
          <p:nvPr/>
        </p:nvCxnSpPr>
        <p:spPr>
          <a:xfrm>
            <a:off x="5107733" y="824633"/>
            <a:ext cx="0" cy="5738800"/>
          </a:xfrm>
          <a:prstGeom prst="straightConnector1">
            <a:avLst/>
          </a:prstGeom>
          <a:noFill/>
          <a:ln w="9525" cap="flat" cmpd="sng">
            <a:solidFill>
              <a:schemeClr val="accent1"/>
            </a:solidFill>
            <a:prstDash val="solid"/>
            <a:round/>
            <a:headEnd type="none" w="lg" len="lg"/>
            <a:tailEnd type="none" w="lg" len="lg"/>
          </a:ln>
        </p:spPr>
      </p:cxnSp>
      <p:sp>
        <p:nvSpPr>
          <p:cNvPr id="79" name="Shape 79"/>
          <p:cNvSpPr/>
          <p:nvPr/>
        </p:nvSpPr>
        <p:spPr>
          <a:xfrm>
            <a:off x="286100" y="1203300"/>
            <a:ext cx="488000" cy="227200"/>
          </a:xfrm>
          <a:prstGeom prst="ellipse">
            <a:avLst/>
          </a:prstGeom>
          <a:noFill/>
          <a:ln w="9525" cap="flat" cmpd="sng">
            <a:solidFill>
              <a:srgbClr val="FF0000"/>
            </a:solidFill>
            <a:prstDash val="solid"/>
            <a:round/>
            <a:headEnd type="none" w="med" len="med"/>
            <a:tailEnd type="none" w="med" len="med"/>
          </a:ln>
        </p:spPr>
        <p:txBody>
          <a:bodyPr lIns="121897" tIns="121897" rIns="121897" bIns="121897" anchor="ctr" anchorCtr="0">
            <a:noAutofit/>
          </a:bodyPr>
          <a:lstStyle/>
          <a:p>
            <a:endParaRPr/>
          </a:p>
        </p:txBody>
      </p:sp>
      <p:sp>
        <p:nvSpPr>
          <p:cNvPr id="80" name="Shape 80"/>
          <p:cNvSpPr/>
          <p:nvPr/>
        </p:nvSpPr>
        <p:spPr>
          <a:xfrm rot="10800000" flipH="1">
            <a:off x="5474833" y="904433"/>
            <a:ext cx="996000" cy="344800"/>
          </a:xfrm>
          <a:prstGeom prst="ellipse">
            <a:avLst/>
          </a:prstGeom>
          <a:noFill/>
          <a:ln w="9525" cap="flat" cmpd="sng">
            <a:solidFill>
              <a:srgbClr val="FF0000"/>
            </a:solidFill>
            <a:prstDash val="solid"/>
            <a:round/>
            <a:headEnd type="none" w="med" len="med"/>
            <a:tailEnd type="none" w="med" len="med"/>
          </a:ln>
        </p:spPr>
        <p:txBody>
          <a:bodyPr lIns="121897" tIns="121897" rIns="121897" bIns="121897" anchor="ctr" anchorCtr="0">
            <a:noAutofit/>
          </a:bodyPr>
          <a:lstStyle/>
          <a:p>
            <a:endParaRPr/>
          </a:p>
        </p:txBody>
      </p:sp>
      <p:sp>
        <p:nvSpPr>
          <p:cNvPr id="81" name="Shape 81"/>
          <p:cNvSpPr/>
          <p:nvPr/>
        </p:nvSpPr>
        <p:spPr>
          <a:xfrm rot="10800000" flipH="1">
            <a:off x="7416667" y="3508900"/>
            <a:ext cx="745600" cy="227200"/>
          </a:xfrm>
          <a:prstGeom prst="ellipse">
            <a:avLst/>
          </a:prstGeom>
          <a:noFill/>
          <a:ln w="9525" cap="flat" cmpd="sng">
            <a:solidFill>
              <a:schemeClr val="accent1"/>
            </a:solidFill>
            <a:prstDash val="solid"/>
            <a:round/>
            <a:headEnd type="none" w="med" len="med"/>
            <a:tailEnd type="none" w="med" len="med"/>
          </a:ln>
        </p:spPr>
        <p:txBody>
          <a:bodyPr lIns="121897" tIns="121897" rIns="121897" bIns="121897" anchor="ctr" anchorCtr="0">
            <a:noAutofit/>
          </a:bodyPr>
          <a:lstStyle/>
          <a:p>
            <a:endParaRPr/>
          </a:p>
        </p:txBody>
      </p:sp>
      <p:sp>
        <p:nvSpPr>
          <p:cNvPr id="82" name="Shape 82"/>
          <p:cNvSpPr/>
          <p:nvPr/>
        </p:nvSpPr>
        <p:spPr>
          <a:xfrm rot="10800000" flipH="1">
            <a:off x="7375833" y="2247933"/>
            <a:ext cx="745600" cy="227200"/>
          </a:xfrm>
          <a:prstGeom prst="ellipse">
            <a:avLst/>
          </a:prstGeom>
          <a:noFill/>
          <a:ln w="9525" cap="flat" cmpd="sng">
            <a:solidFill>
              <a:schemeClr val="accent1"/>
            </a:solidFill>
            <a:prstDash val="solid"/>
            <a:round/>
            <a:headEnd type="none" w="med" len="med"/>
            <a:tailEnd type="none" w="med" len="med"/>
          </a:ln>
        </p:spPr>
        <p:txBody>
          <a:bodyPr lIns="121897" tIns="121897" rIns="121897" bIns="121897" anchor="ctr" anchorCtr="0">
            <a:noAutofit/>
          </a:bodyPr>
          <a:lstStyle/>
          <a:p>
            <a:endParaRPr/>
          </a:p>
        </p:txBody>
      </p:sp>
      <p:sp>
        <p:nvSpPr>
          <p:cNvPr id="83" name="Shape 83"/>
          <p:cNvSpPr/>
          <p:nvPr/>
        </p:nvSpPr>
        <p:spPr>
          <a:xfrm rot="10800000" flipH="1">
            <a:off x="249833" y="5032167"/>
            <a:ext cx="745600" cy="227200"/>
          </a:xfrm>
          <a:prstGeom prst="ellipse">
            <a:avLst/>
          </a:prstGeom>
          <a:noFill/>
          <a:ln w="9525" cap="flat" cmpd="sng">
            <a:solidFill>
              <a:schemeClr val="accent1"/>
            </a:solidFill>
            <a:prstDash val="solid"/>
            <a:round/>
            <a:headEnd type="none" w="med" len="med"/>
            <a:tailEnd type="none" w="med" len="med"/>
          </a:ln>
        </p:spPr>
        <p:txBody>
          <a:bodyPr lIns="121897" tIns="121897" rIns="121897" bIns="121897" anchor="ctr" anchorCtr="0">
            <a:noAutofit/>
          </a:bodyPr>
          <a:lstStyle/>
          <a:p>
            <a:endParaRPr/>
          </a:p>
        </p:txBody>
      </p:sp>
      <p:sp>
        <p:nvSpPr>
          <p:cNvPr id="84" name="Shape 84"/>
          <p:cNvSpPr/>
          <p:nvPr/>
        </p:nvSpPr>
        <p:spPr>
          <a:xfrm rot="10800000" flipH="1">
            <a:off x="295800" y="5843533"/>
            <a:ext cx="745600" cy="227200"/>
          </a:xfrm>
          <a:prstGeom prst="ellipse">
            <a:avLst/>
          </a:prstGeom>
          <a:noFill/>
          <a:ln w="9525" cap="flat" cmpd="sng">
            <a:solidFill>
              <a:schemeClr val="accent1"/>
            </a:solidFill>
            <a:prstDash val="solid"/>
            <a:round/>
            <a:headEnd type="none" w="med" len="med"/>
            <a:tailEnd type="none" w="med" len="med"/>
          </a:ln>
        </p:spPr>
        <p:txBody>
          <a:bodyPr lIns="121897" tIns="121897" rIns="121897" bIns="121897" anchor="ctr" anchorCtr="0">
            <a:noAutofit/>
          </a:bodyPr>
          <a:lstStyle/>
          <a:p>
            <a:endParaRPr/>
          </a:p>
        </p:txBody>
      </p:sp>
      <p:pic>
        <p:nvPicPr>
          <p:cNvPr id="85" name="Shape 85"/>
          <p:cNvPicPr preferRelativeResize="0"/>
          <p:nvPr/>
        </p:nvPicPr>
        <p:blipFill>
          <a:blip r:embed="rId8">
            <a:alphaModFix/>
          </a:blip>
          <a:stretch>
            <a:fillRect/>
          </a:stretch>
        </p:blipFill>
        <p:spPr>
          <a:xfrm>
            <a:off x="8798434" y="4504567"/>
            <a:ext cx="3178399" cy="2251365"/>
          </a:xfrm>
          <a:prstGeom prst="rect">
            <a:avLst/>
          </a:prstGeom>
          <a:noFill/>
          <a:ln>
            <a:noFill/>
          </a:ln>
        </p:spPr>
      </p:pic>
      <p:sp>
        <p:nvSpPr>
          <p:cNvPr id="86" name="Shape 86"/>
          <p:cNvSpPr/>
          <p:nvPr/>
        </p:nvSpPr>
        <p:spPr>
          <a:xfrm rot="10800000" flipH="1">
            <a:off x="9298267" y="5193100"/>
            <a:ext cx="563600" cy="227200"/>
          </a:xfrm>
          <a:prstGeom prst="ellipse">
            <a:avLst/>
          </a:prstGeom>
          <a:noFill/>
          <a:ln w="9525" cap="flat" cmpd="sng">
            <a:solidFill>
              <a:srgbClr val="0000FF"/>
            </a:solidFill>
            <a:prstDash val="solid"/>
            <a:round/>
            <a:headEnd type="none" w="med" len="med"/>
            <a:tailEnd type="none" w="med" len="med"/>
          </a:ln>
        </p:spPr>
        <p:txBody>
          <a:bodyPr lIns="121897" tIns="121897" rIns="121897" bIns="121897" anchor="ctr" anchorCtr="0">
            <a:noAutofit/>
          </a:bodyPr>
          <a:lstStyle/>
          <a:p>
            <a:endParaRPr/>
          </a:p>
        </p:txBody>
      </p:sp>
      <p:sp>
        <p:nvSpPr>
          <p:cNvPr id="87" name="Shape 87"/>
          <p:cNvSpPr/>
          <p:nvPr/>
        </p:nvSpPr>
        <p:spPr>
          <a:xfrm rot="10800000" flipH="1">
            <a:off x="10317700" y="5361700"/>
            <a:ext cx="563600" cy="227200"/>
          </a:xfrm>
          <a:prstGeom prst="ellipse">
            <a:avLst/>
          </a:prstGeom>
          <a:noFill/>
          <a:ln w="9525" cap="flat" cmpd="sng">
            <a:solidFill>
              <a:srgbClr val="0000FF"/>
            </a:solidFill>
            <a:prstDash val="solid"/>
            <a:round/>
            <a:headEnd type="none" w="med" len="med"/>
            <a:tailEnd type="none" w="med" len="med"/>
          </a:ln>
        </p:spPr>
        <p:txBody>
          <a:bodyPr lIns="121897" tIns="121897" rIns="121897" bIns="121897" anchor="ctr" anchorCtr="0">
            <a:noAutofit/>
          </a:bodyPr>
          <a:lstStyle/>
          <a:p>
            <a:endParaRPr/>
          </a:p>
        </p:txBody>
      </p:sp>
      <p:cxnSp>
        <p:nvCxnSpPr>
          <p:cNvPr id="88" name="Shape 88"/>
          <p:cNvCxnSpPr>
            <a:stCxn id="86" idx="5"/>
          </p:cNvCxnSpPr>
          <p:nvPr/>
        </p:nvCxnSpPr>
        <p:spPr>
          <a:xfrm rot="10800000" flipH="1">
            <a:off x="9779329" y="4081172"/>
            <a:ext cx="1117600" cy="1145200"/>
          </a:xfrm>
          <a:prstGeom prst="straightConnector1">
            <a:avLst/>
          </a:prstGeom>
          <a:noFill/>
          <a:ln w="9525" cap="flat" cmpd="sng">
            <a:solidFill>
              <a:srgbClr val="0000FF"/>
            </a:solidFill>
            <a:prstDash val="solid"/>
            <a:round/>
            <a:headEnd type="none" w="lg" len="lg"/>
            <a:tailEnd type="none" w="lg" len="lg"/>
          </a:ln>
        </p:spPr>
      </p:cxnSp>
      <p:cxnSp>
        <p:nvCxnSpPr>
          <p:cNvPr id="89" name="Shape 89"/>
          <p:cNvCxnSpPr>
            <a:stCxn id="87" idx="4"/>
          </p:cNvCxnSpPr>
          <p:nvPr/>
        </p:nvCxnSpPr>
        <p:spPr>
          <a:xfrm rot="10800000" flipH="1">
            <a:off x="10599500" y="4089700"/>
            <a:ext cx="306000" cy="1272000"/>
          </a:xfrm>
          <a:prstGeom prst="straightConnector1">
            <a:avLst/>
          </a:prstGeom>
          <a:noFill/>
          <a:ln w="9525" cap="flat" cmpd="sng">
            <a:solidFill>
              <a:srgbClr val="0000FF"/>
            </a:solidFill>
            <a:prstDash val="solid"/>
            <a:round/>
            <a:headEnd type="none" w="lg" len="lg"/>
            <a:tailEnd type="none" w="lg" len="lg"/>
          </a:ln>
        </p:spPr>
      </p:cxnSp>
      <p:sp>
        <p:nvSpPr>
          <p:cNvPr id="90" name="Shape 90"/>
          <p:cNvSpPr txBox="1"/>
          <p:nvPr/>
        </p:nvSpPr>
        <p:spPr>
          <a:xfrm>
            <a:off x="10652033" y="3736100"/>
            <a:ext cx="1324800" cy="437600"/>
          </a:xfrm>
          <a:prstGeom prst="rect">
            <a:avLst/>
          </a:prstGeom>
          <a:noFill/>
          <a:ln>
            <a:noFill/>
          </a:ln>
        </p:spPr>
        <p:txBody>
          <a:bodyPr lIns="121897" tIns="121897" rIns="121897" bIns="121897" anchor="t" anchorCtr="0">
            <a:noAutofit/>
          </a:bodyPr>
          <a:lstStyle/>
          <a:p>
            <a:r>
              <a:rPr lang="en" sz="1600" b="1">
                <a:solidFill>
                  <a:srgbClr val="0000FF"/>
                </a:solidFill>
              </a:rPr>
              <a:t>UBERON</a:t>
            </a:r>
          </a:p>
        </p:txBody>
      </p:sp>
      <p:sp>
        <p:nvSpPr>
          <p:cNvPr id="91" name="Shape 91"/>
          <p:cNvSpPr/>
          <p:nvPr/>
        </p:nvSpPr>
        <p:spPr>
          <a:xfrm rot="10800000" flipH="1">
            <a:off x="10815400" y="5893067"/>
            <a:ext cx="996000" cy="227200"/>
          </a:xfrm>
          <a:prstGeom prst="ellipse">
            <a:avLst/>
          </a:prstGeom>
          <a:noFill/>
          <a:ln w="9525" cap="flat" cmpd="sng">
            <a:solidFill>
              <a:srgbClr val="0000FF"/>
            </a:solidFill>
            <a:prstDash val="solid"/>
            <a:round/>
            <a:headEnd type="none" w="med" len="med"/>
            <a:tailEnd type="none" w="med" len="med"/>
          </a:ln>
        </p:spPr>
        <p:txBody>
          <a:bodyPr lIns="121897" tIns="121897" rIns="121897" bIns="121897" anchor="ctr" anchorCtr="0">
            <a:noAutofit/>
          </a:bodyPr>
          <a:lstStyle/>
          <a:p>
            <a:endParaRPr/>
          </a:p>
        </p:txBody>
      </p:sp>
      <p:sp>
        <p:nvSpPr>
          <p:cNvPr id="92" name="Shape 92"/>
          <p:cNvSpPr txBox="1"/>
          <p:nvPr/>
        </p:nvSpPr>
        <p:spPr>
          <a:xfrm>
            <a:off x="11401567" y="5529333"/>
            <a:ext cx="563600" cy="344800"/>
          </a:xfrm>
          <a:prstGeom prst="rect">
            <a:avLst/>
          </a:prstGeom>
          <a:noFill/>
          <a:ln>
            <a:noFill/>
          </a:ln>
        </p:spPr>
        <p:txBody>
          <a:bodyPr lIns="121897" tIns="121897" rIns="121897" bIns="121897" anchor="t" anchorCtr="0">
            <a:noAutofit/>
          </a:bodyPr>
          <a:lstStyle/>
          <a:p>
            <a:r>
              <a:rPr lang="en" sz="1600" b="1">
                <a:solidFill>
                  <a:srgbClr val="0000FF"/>
                </a:solidFill>
              </a:rPr>
              <a:t>CL</a:t>
            </a:r>
          </a:p>
        </p:txBody>
      </p:sp>
      <p:sp>
        <p:nvSpPr>
          <p:cNvPr id="93" name="Shape 93"/>
          <p:cNvSpPr/>
          <p:nvPr/>
        </p:nvSpPr>
        <p:spPr>
          <a:xfrm rot="10800000" flipH="1">
            <a:off x="9369333" y="6213133"/>
            <a:ext cx="996000" cy="227200"/>
          </a:xfrm>
          <a:prstGeom prst="ellipse">
            <a:avLst/>
          </a:prstGeom>
          <a:noFill/>
          <a:ln w="9525" cap="flat" cmpd="sng">
            <a:solidFill>
              <a:srgbClr val="0000FF"/>
            </a:solidFill>
            <a:prstDash val="solid"/>
            <a:round/>
            <a:headEnd type="none" w="med" len="med"/>
            <a:tailEnd type="none" w="med" len="med"/>
          </a:ln>
        </p:spPr>
        <p:txBody>
          <a:bodyPr lIns="121897" tIns="121897" rIns="121897" bIns="121897" anchor="ctr" anchorCtr="0">
            <a:noAutofit/>
          </a:bodyPr>
          <a:lstStyle/>
          <a:p>
            <a:endParaRPr/>
          </a:p>
        </p:txBody>
      </p:sp>
      <p:sp>
        <p:nvSpPr>
          <p:cNvPr id="94" name="Shape 94"/>
          <p:cNvSpPr txBox="1"/>
          <p:nvPr/>
        </p:nvSpPr>
        <p:spPr>
          <a:xfrm>
            <a:off x="8539633" y="6154333"/>
            <a:ext cx="996000" cy="344800"/>
          </a:xfrm>
          <a:prstGeom prst="rect">
            <a:avLst/>
          </a:prstGeom>
          <a:noFill/>
          <a:ln>
            <a:noFill/>
          </a:ln>
        </p:spPr>
        <p:txBody>
          <a:bodyPr lIns="121897" tIns="121897" rIns="121897" bIns="121897" anchor="t" anchorCtr="0">
            <a:noAutofit/>
          </a:bodyPr>
          <a:lstStyle/>
          <a:p>
            <a:r>
              <a:rPr lang="en" sz="1600" b="1">
                <a:solidFill>
                  <a:srgbClr val="0000FF"/>
                </a:solidFill>
              </a:rPr>
              <a:t>OGMS</a:t>
            </a:r>
          </a:p>
        </p:txBody>
      </p:sp>
      <p:sp>
        <p:nvSpPr>
          <p:cNvPr id="95" name="Shape 95"/>
          <p:cNvSpPr/>
          <p:nvPr/>
        </p:nvSpPr>
        <p:spPr>
          <a:xfrm rot="10800000" flipH="1">
            <a:off x="10652033" y="6336233"/>
            <a:ext cx="1117600" cy="227200"/>
          </a:xfrm>
          <a:prstGeom prst="ellipse">
            <a:avLst/>
          </a:prstGeom>
          <a:noFill/>
          <a:ln w="9525" cap="flat" cmpd="sng">
            <a:solidFill>
              <a:srgbClr val="0000FF"/>
            </a:solidFill>
            <a:prstDash val="solid"/>
            <a:round/>
            <a:headEnd type="none" w="med" len="med"/>
            <a:tailEnd type="none" w="med" len="med"/>
          </a:ln>
        </p:spPr>
        <p:txBody>
          <a:bodyPr lIns="121897" tIns="121897" rIns="121897" bIns="121897" anchor="ctr" anchorCtr="0">
            <a:noAutofit/>
          </a:bodyPr>
          <a:lstStyle/>
          <a:p>
            <a:endParaRPr/>
          </a:p>
        </p:txBody>
      </p:sp>
      <p:sp>
        <p:nvSpPr>
          <p:cNvPr id="96" name="Shape 96"/>
          <p:cNvSpPr txBox="1"/>
          <p:nvPr/>
        </p:nvSpPr>
        <p:spPr>
          <a:xfrm>
            <a:off x="11655900" y="6139200"/>
            <a:ext cx="563600" cy="344800"/>
          </a:xfrm>
          <a:prstGeom prst="rect">
            <a:avLst/>
          </a:prstGeom>
          <a:noFill/>
          <a:ln>
            <a:noFill/>
          </a:ln>
        </p:spPr>
        <p:txBody>
          <a:bodyPr lIns="121897" tIns="121897" rIns="121897" bIns="121897" anchor="t" anchorCtr="0">
            <a:noAutofit/>
          </a:bodyPr>
          <a:lstStyle/>
          <a:p>
            <a:r>
              <a:rPr lang="en" sz="1600" b="1">
                <a:solidFill>
                  <a:srgbClr val="0000FF"/>
                </a:solidFill>
              </a:rPr>
              <a:t>GO</a:t>
            </a:r>
          </a:p>
        </p:txBody>
      </p:sp>
      <p:sp>
        <p:nvSpPr>
          <p:cNvPr id="97" name="Shape 97"/>
          <p:cNvSpPr/>
          <p:nvPr/>
        </p:nvSpPr>
        <p:spPr>
          <a:xfrm rot="10800000" flipH="1">
            <a:off x="10445867" y="6563533"/>
            <a:ext cx="855200" cy="192400"/>
          </a:xfrm>
          <a:prstGeom prst="ellipse">
            <a:avLst/>
          </a:prstGeom>
          <a:noFill/>
          <a:ln w="9525" cap="flat" cmpd="sng">
            <a:solidFill>
              <a:srgbClr val="0000FF"/>
            </a:solidFill>
            <a:prstDash val="solid"/>
            <a:round/>
            <a:headEnd type="none" w="med" len="med"/>
            <a:tailEnd type="none" w="med" len="med"/>
          </a:ln>
        </p:spPr>
        <p:txBody>
          <a:bodyPr lIns="121897" tIns="121897" rIns="121897" bIns="121897" anchor="ctr" anchorCtr="0">
            <a:noAutofit/>
          </a:bodyPr>
          <a:lstStyle/>
          <a:p>
            <a:endParaRPr/>
          </a:p>
        </p:txBody>
      </p:sp>
      <p:sp>
        <p:nvSpPr>
          <p:cNvPr id="98" name="Shape 98"/>
          <p:cNvSpPr txBox="1"/>
          <p:nvPr/>
        </p:nvSpPr>
        <p:spPr>
          <a:xfrm>
            <a:off x="11169067" y="6461933"/>
            <a:ext cx="807600" cy="344800"/>
          </a:xfrm>
          <a:prstGeom prst="rect">
            <a:avLst/>
          </a:prstGeom>
          <a:noFill/>
          <a:ln>
            <a:noFill/>
          </a:ln>
        </p:spPr>
        <p:txBody>
          <a:bodyPr lIns="121897" tIns="121897" rIns="121897" bIns="121897" anchor="t" anchorCtr="0">
            <a:noAutofit/>
          </a:bodyPr>
          <a:lstStyle/>
          <a:p>
            <a:r>
              <a:rPr lang="en" sz="1600" b="1">
                <a:solidFill>
                  <a:srgbClr val="0000FF"/>
                </a:solidFill>
              </a:rPr>
              <a:t>PATO</a:t>
            </a:r>
          </a:p>
        </p:txBody>
      </p:sp>
    </p:spTree>
    <p:extLst>
      <p:ext uri="{BB962C8B-B14F-4D97-AF65-F5344CB8AC3E}">
        <p14:creationId xmlns:p14="http://schemas.microsoft.com/office/powerpoint/2010/main" val="1810236980"/>
      </p:ext>
    </p:extLst>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2743200" y="230633"/>
            <a:ext cx="9033200" cy="763600"/>
          </a:xfrm>
          <a:prstGeom prst="rect">
            <a:avLst/>
          </a:prstGeom>
        </p:spPr>
        <p:txBody>
          <a:bodyPr lIns="121897" tIns="121897" rIns="121897" bIns="121897" anchor="t" anchorCtr="0">
            <a:noAutofit/>
          </a:bodyPr>
          <a:lstStyle/>
          <a:p>
            <a:r>
              <a:rPr lang="en">
                <a:solidFill>
                  <a:srgbClr val="45818E"/>
                </a:solidFill>
              </a:rPr>
              <a:t>Challenges in axiomatising rare diseases</a:t>
            </a:r>
          </a:p>
        </p:txBody>
      </p:sp>
      <p:sp>
        <p:nvSpPr>
          <p:cNvPr id="104" name="Shape 104"/>
          <p:cNvSpPr txBox="1">
            <a:spLocks noGrp="1"/>
          </p:cNvSpPr>
          <p:nvPr>
            <p:ph type="body" idx="1"/>
          </p:nvPr>
        </p:nvSpPr>
        <p:spPr>
          <a:xfrm>
            <a:off x="415600" y="994233"/>
            <a:ext cx="11360800" cy="5463600"/>
          </a:xfrm>
          <a:prstGeom prst="rect">
            <a:avLst/>
          </a:prstGeom>
        </p:spPr>
        <p:txBody>
          <a:bodyPr lIns="121897" tIns="121897" rIns="121897" bIns="121897" anchor="t" anchorCtr="0">
            <a:noAutofit/>
          </a:bodyPr>
          <a:lstStyle/>
          <a:p>
            <a:pPr marL="609585" indent="-304792"/>
            <a:r>
              <a:rPr lang="en"/>
              <a:t>Inconsistent design patterns in different disease terminology structures</a:t>
            </a:r>
          </a:p>
          <a:p>
            <a:pPr marL="609585" indent="-304792"/>
            <a:r>
              <a:rPr lang="en"/>
              <a:t>Can we share a compatible design pattern with compatible representation (e.g. OBAN used in HP, EFO, Monarch initiative) ?</a:t>
            </a:r>
          </a:p>
        </p:txBody>
      </p:sp>
      <p:pic>
        <p:nvPicPr>
          <p:cNvPr id="105" name="Shape 105"/>
          <p:cNvPicPr preferRelativeResize="0"/>
          <p:nvPr/>
        </p:nvPicPr>
        <p:blipFill>
          <a:blip r:embed="rId3">
            <a:alphaModFix/>
          </a:blip>
          <a:stretch>
            <a:fillRect/>
          </a:stretch>
        </p:blipFill>
        <p:spPr>
          <a:xfrm>
            <a:off x="194201" y="41233"/>
            <a:ext cx="1992265" cy="911600"/>
          </a:xfrm>
          <a:prstGeom prst="rect">
            <a:avLst/>
          </a:prstGeom>
          <a:noFill/>
          <a:ln>
            <a:noFill/>
          </a:ln>
        </p:spPr>
      </p:pic>
      <p:pic>
        <p:nvPicPr>
          <p:cNvPr id="106" name="Shape 106"/>
          <p:cNvPicPr preferRelativeResize="0"/>
          <p:nvPr/>
        </p:nvPicPr>
        <p:blipFill>
          <a:blip r:embed="rId4">
            <a:alphaModFix/>
          </a:blip>
          <a:stretch>
            <a:fillRect/>
          </a:stretch>
        </p:blipFill>
        <p:spPr>
          <a:xfrm>
            <a:off x="2946396" y="2457134"/>
            <a:ext cx="7014899" cy="4400865"/>
          </a:xfrm>
          <a:prstGeom prst="rect">
            <a:avLst/>
          </a:prstGeom>
          <a:noFill/>
          <a:ln>
            <a:noFill/>
          </a:ln>
        </p:spPr>
      </p:pic>
    </p:spTree>
    <p:extLst>
      <p:ext uri="{BB962C8B-B14F-4D97-AF65-F5344CB8AC3E}">
        <p14:creationId xmlns:p14="http://schemas.microsoft.com/office/powerpoint/2010/main" val="2264363671"/>
      </p:ext>
    </p:extLst>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976026"/>
            <a:ext cx="10363200" cy="1827842"/>
          </a:xfrm>
        </p:spPr>
        <p:txBody>
          <a:bodyPr/>
          <a:lstStyle/>
          <a:p>
            <a:r>
              <a:rPr lang="en-US" dirty="0" smtClean="0"/>
              <a:t>Summary Facts: NCI Thesaurus and EVS </a:t>
            </a:r>
            <a:r>
              <a:rPr lang="en-US" sz="3200" dirty="0" smtClean="0"/>
              <a:t>(Enterprise Vocabulary Services)</a:t>
            </a:r>
            <a:endParaRPr lang="en-US" sz="3200" dirty="0"/>
          </a:p>
        </p:txBody>
      </p:sp>
      <p:sp>
        <p:nvSpPr>
          <p:cNvPr id="3" name="Subtitle 2"/>
          <p:cNvSpPr>
            <a:spLocks noGrp="1"/>
          </p:cNvSpPr>
          <p:nvPr>
            <p:ph type="subTitle" idx="1"/>
          </p:nvPr>
        </p:nvSpPr>
        <p:spPr>
          <a:xfrm>
            <a:off x="914400" y="2866171"/>
            <a:ext cx="10363200" cy="1955860"/>
          </a:xfrm>
        </p:spPr>
        <p:txBody>
          <a:bodyPr/>
          <a:lstStyle/>
          <a:p>
            <a:pPr>
              <a:spcBef>
                <a:spcPts val="0"/>
              </a:spcBef>
              <a:spcAft>
                <a:spcPts val="0"/>
              </a:spcAft>
            </a:pPr>
            <a:r>
              <a:rPr lang="en-US" dirty="0" smtClean="0"/>
              <a:t>Disease Ontology Workshop: Geneva April 2016</a:t>
            </a:r>
            <a:endParaRPr lang="en-US" dirty="0"/>
          </a:p>
          <a:p>
            <a:pPr>
              <a:spcBef>
                <a:spcPts val="0"/>
              </a:spcBef>
              <a:spcAft>
                <a:spcPts val="0"/>
              </a:spcAft>
            </a:pPr>
            <a:endParaRPr lang="en-US" dirty="0" smtClean="0"/>
          </a:p>
          <a:p>
            <a:pPr>
              <a:spcBef>
                <a:spcPts val="0"/>
              </a:spcBef>
              <a:spcAft>
                <a:spcPts val="0"/>
              </a:spcAft>
            </a:pPr>
            <a:endParaRPr lang="en-US" dirty="0" smtClean="0"/>
          </a:p>
          <a:p>
            <a:pPr>
              <a:spcBef>
                <a:spcPts val="0"/>
              </a:spcBef>
              <a:spcAft>
                <a:spcPts val="0"/>
              </a:spcAft>
            </a:pPr>
            <a:r>
              <a:rPr lang="en-US" dirty="0" smtClean="0"/>
              <a:t>Sherri de Coronado, Larry Wright</a:t>
            </a:r>
          </a:p>
          <a:p>
            <a:pPr>
              <a:spcBef>
                <a:spcPts val="0"/>
              </a:spcBef>
              <a:spcAft>
                <a:spcPts val="0"/>
              </a:spcAft>
            </a:pPr>
            <a:r>
              <a:rPr lang="en-US" dirty="0" smtClean="0"/>
              <a:t> </a:t>
            </a:r>
          </a:p>
          <a:p>
            <a:pPr>
              <a:spcBef>
                <a:spcPts val="0"/>
              </a:spcBef>
              <a:spcAft>
                <a:spcPts val="0"/>
              </a:spcAft>
            </a:pPr>
            <a:r>
              <a:rPr lang="en-US" dirty="0" smtClean="0"/>
              <a:t>NCI EVS</a:t>
            </a:r>
            <a:endParaRPr lang="en-US" dirty="0"/>
          </a:p>
        </p:txBody>
      </p:sp>
      <p:sp>
        <p:nvSpPr>
          <p:cNvPr id="5" name="Date Placeholder 4"/>
          <p:cNvSpPr>
            <a:spLocks noGrp="1"/>
          </p:cNvSpPr>
          <p:nvPr>
            <p:ph type="dt" sz="half" idx="2"/>
          </p:nvPr>
        </p:nvSpPr>
        <p:spPr/>
        <p:txBody>
          <a:bodyPr/>
          <a:lstStyle/>
          <a:p>
            <a:pPr>
              <a:defRPr/>
            </a:pPr>
            <a:r>
              <a:rPr lang="en-US" dirty="0" smtClean="0"/>
              <a:t>March 29, 2016</a:t>
            </a:r>
            <a:endParaRPr lang="en-US" dirty="0"/>
          </a:p>
        </p:txBody>
      </p:sp>
    </p:spTree>
    <p:extLst>
      <p:ext uri="{BB962C8B-B14F-4D97-AF65-F5344CB8AC3E}">
        <p14:creationId xmlns:p14="http://schemas.microsoft.com/office/powerpoint/2010/main" val="202994381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EVS Purpose and Scope</a:t>
            </a:r>
            <a:endParaRPr lang="en-US" sz="2800" b="1" dirty="0"/>
          </a:p>
        </p:txBody>
      </p:sp>
      <p:sp>
        <p:nvSpPr>
          <p:cNvPr id="3" name="Content Placeholder 2"/>
          <p:cNvSpPr>
            <a:spLocks noGrp="1"/>
          </p:cNvSpPr>
          <p:nvPr>
            <p:ph idx="4294967295"/>
          </p:nvPr>
        </p:nvSpPr>
        <p:spPr>
          <a:xfrm>
            <a:off x="658369" y="1098645"/>
            <a:ext cx="11338759" cy="5377218"/>
          </a:xfrm>
        </p:spPr>
        <p:txBody>
          <a:bodyPr>
            <a:normAutofit fontScale="92500" lnSpcReduction="10000"/>
          </a:bodyPr>
          <a:lstStyle/>
          <a:p>
            <a:pPr>
              <a:spcAft>
                <a:spcPts val="600"/>
              </a:spcAft>
              <a:buNone/>
            </a:pPr>
            <a:r>
              <a:rPr lang="en-US" b="1" dirty="0" smtClean="0">
                <a:ln w="1905"/>
                <a:solidFill>
                  <a:sysClr val="windowText" lastClr="000000"/>
                </a:solidFill>
                <a:effectLst>
                  <a:innerShdw blurRad="69850" dist="43180" dir="5400000">
                    <a:srgbClr val="000000">
                      <a:alpha val="65000"/>
                    </a:srgbClr>
                  </a:innerShdw>
                </a:effectLst>
              </a:rPr>
              <a:t>Since 1997, EVS has addressed practical needs of NCI and the research community for terminology and ontology services, ranging from mundane coding to cutting edge science and semantics. </a:t>
            </a:r>
          </a:p>
          <a:p>
            <a:pPr lvl="1">
              <a:spcAft>
                <a:spcPts val="600"/>
              </a:spcAft>
            </a:pPr>
            <a:r>
              <a:rPr lang="en-US" sz="2000" b="1" dirty="0" smtClean="0">
                <a:ln w="1905"/>
                <a:solidFill>
                  <a:sysClr val="windowText" lastClr="000000"/>
                </a:solidFill>
                <a:effectLst>
                  <a:innerShdw blurRad="69850" dist="43180" dir="5400000">
                    <a:srgbClr val="000000">
                      <a:alpha val="65000"/>
                    </a:srgbClr>
                  </a:innerShdw>
                </a:effectLst>
                <a:latin typeface="Arial Narrow" panose="020B0606020202030204" pitchFamily="34" charset="0"/>
              </a:rPr>
              <a:t>Encode Precise, Stable Meanings:</a:t>
            </a:r>
          </a:p>
          <a:p>
            <a:pPr lvl="2">
              <a:spcAft>
                <a:spcPts val="600"/>
              </a:spcAft>
            </a:pPr>
            <a:r>
              <a:rPr lang="en-US" sz="1600" dirty="0" smtClean="0">
                <a:ln w="1905"/>
                <a:solidFill>
                  <a:sysClr val="windowText" lastClr="000000"/>
                </a:solidFill>
                <a:effectLst>
                  <a:innerShdw blurRad="69850" dist="43180" dir="5400000">
                    <a:srgbClr val="000000">
                      <a:alpha val="65000"/>
                    </a:srgbClr>
                  </a:innerShdw>
                </a:effectLst>
                <a:latin typeface="Arial Narrow" panose="020B0606020202030204" pitchFamily="34" charset="0"/>
              </a:rPr>
              <a:t>Support </a:t>
            </a:r>
            <a:r>
              <a:rPr lang="en-US" sz="1600" b="1" dirty="0" smtClean="0">
                <a:ln w="1905"/>
                <a:solidFill>
                  <a:sysClr val="windowText" lastClr="000000"/>
                </a:solidFill>
                <a:effectLst>
                  <a:innerShdw blurRad="69850" dist="43180" dir="5400000">
                    <a:srgbClr val="000000">
                      <a:alpha val="65000"/>
                    </a:srgbClr>
                  </a:innerShdw>
                </a:effectLst>
                <a:latin typeface="Arial Narrow" panose="020B0606020202030204" pitchFamily="34" charset="0"/>
              </a:rPr>
              <a:t>best-practice, science-based, quick-response</a:t>
            </a:r>
            <a:r>
              <a:rPr lang="en-US" sz="1600" dirty="0" smtClean="0">
                <a:ln w="1905"/>
                <a:solidFill>
                  <a:sysClr val="windowText" lastClr="000000"/>
                </a:solidFill>
                <a:effectLst>
                  <a:innerShdw blurRad="69850" dist="43180" dir="5400000">
                    <a:srgbClr val="000000">
                      <a:alpha val="65000"/>
                    </a:srgbClr>
                  </a:innerShdw>
                </a:effectLst>
                <a:latin typeface="Arial Narrow" panose="020B0606020202030204" pitchFamily="34" charset="0"/>
              </a:rPr>
              <a:t> terminology/ontology resources to help researchers accurately collect, code, and analyze data. </a:t>
            </a:r>
          </a:p>
          <a:p>
            <a:pPr lvl="1">
              <a:spcAft>
                <a:spcPts val="600"/>
              </a:spcAft>
            </a:pPr>
            <a:r>
              <a:rPr lang="en-US" sz="2000" b="1" dirty="0" smtClean="0">
                <a:ln w="1905"/>
                <a:solidFill>
                  <a:sysClr val="windowText" lastClr="000000"/>
                </a:solidFill>
                <a:effectLst>
                  <a:innerShdw blurRad="69850" dist="43180" dir="5400000">
                    <a:srgbClr val="000000">
                      <a:alpha val="65000"/>
                    </a:srgbClr>
                  </a:innerShdw>
                </a:effectLst>
                <a:latin typeface="Arial Narrow" panose="020B0606020202030204" pitchFamily="34" charset="0"/>
              </a:rPr>
              <a:t>Support Semantic Infrastructures:</a:t>
            </a:r>
            <a:endParaRPr lang="en-US" sz="2000" b="1" dirty="0">
              <a:ln w="1905"/>
              <a:solidFill>
                <a:sysClr val="windowText" lastClr="000000"/>
              </a:solidFill>
              <a:effectLst>
                <a:innerShdw blurRad="69850" dist="43180" dir="5400000">
                  <a:srgbClr val="000000">
                    <a:alpha val="65000"/>
                  </a:srgbClr>
                </a:innerShdw>
              </a:effectLst>
              <a:latin typeface="Arial Narrow" panose="020B0606020202030204" pitchFamily="34" charset="0"/>
            </a:endParaRPr>
          </a:p>
          <a:p>
            <a:pPr lvl="2">
              <a:spcAft>
                <a:spcPts val="600"/>
              </a:spcAft>
            </a:pPr>
            <a:r>
              <a:rPr lang="en-US" sz="1600" dirty="0" smtClean="0">
                <a:ln w="1905"/>
                <a:solidFill>
                  <a:sysClr val="windowText" lastClr="000000"/>
                </a:solidFill>
                <a:effectLst>
                  <a:innerShdw blurRad="69850" dist="43180" dir="5400000">
                    <a:srgbClr val="000000">
                      <a:alpha val="65000"/>
                    </a:srgbClr>
                  </a:innerShdw>
                </a:effectLst>
                <a:latin typeface="Arial Narrow" panose="020B0606020202030204" pitchFamily="34" charset="0"/>
              </a:rPr>
              <a:t>Support </a:t>
            </a:r>
            <a:r>
              <a:rPr lang="en-US" sz="1600" b="1" dirty="0" smtClean="0">
                <a:ln w="1905"/>
                <a:solidFill>
                  <a:sysClr val="windowText" lastClr="000000"/>
                </a:solidFill>
                <a:effectLst>
                  <a:innerShdw blurRad="69850" dist="43180" dir="5400000">
                    <a:srgbClr val="000000">
                      <a:alpha val="65000"/>
                    </a:srgbClr>
                  </a:innerShdw>
                </a:effectLst>
                <a:latin typeface="Arial Narrow" panose="020B0606020202030204" pitchFamily="34" charset="0"/>
              </a:rPr>
              <a:t>metadata, models, value sets, and mappings</a:t>
            </a:r>
            <a:r>
              <a:rPr lang="en-US" sz="1600" dirty="0" smtClean="0">
                <a:ln w="1905"/>
                <a:solidFill>
                  <a:sysClr val="windowText" lastClr="000000"/>
                </a:solidFill>
                <a:effectLst>
                  <a:innerShdw blurRad="69850" dist="43180" dir="5400000">
                    <a:srgbClr val="000000">
                      <a:alpha val="65000"/>
                    </a:srgbClr>
                  </a:innerShdw>
                </a:effectLst>
                <a:latin typeface="Arial Narrow" panose="020B0606020202030204" pitchFamily="34" charset="0"/>
              </a:rPr>
              <a:t> that provide </a:t>
            </a:r>
            <a:r>
              <a:rPr lang="en-US" sz="1600" dirty="0">
                <a:ln w="1905"/>
                <a:solidFill>
                  <a:sysClr val="windowText" lastClr="000000"/>
                </a:solidFill>
                <a:effectLst>
                  <a:innerShdw blurRad="69850" dist="43180" dir="5400000">
                    <a:srgbClr val="000000">
                      <a:alpha val="65000"/>
                    </a:srgbClr>
                  </a:innerShdw>
                </a:effectLst>
                <a:latin typeface="Arial Narrow" pitchFamily="34" charset="0"/>
              </a:rPr>
              <a:t>broader, computable representations </a:t>
            </a:r>
            <a:r>
              <a:rPr lang="en-US" sz="1600" dirty="0" smtClean="0">
                <a:ln w="1905"/>
                <a:solidFill>
                  <a:sysClr val="windowText" lastClr="000000"/>
                </a:solidFill>
                <a:effectLst>
                  <a:innerShdw blurRad="69850" dist="43180" dir="5400000">
                    <a:srgbClr val="000000">
                      <a:alpha val="65000"/>
                    </a:srgbClr>
                  </a:innerShdw>
                </a:effectLst>
                <a:latin typeface="Arial Narrow" pitchFamily="34" charset="0"/>
              </a:rPr>
              <a:t>to structure meanings and make them interoperable.</a:t>
            </a:r>
          </a:p>
          <a:p>
            <a:pPr lvl="1">
              <a:spcAft>
                <a:spcPts val="600"/>
              </a:spcAft>
            </a:pPr>
            <a:r>
              <a:rPr lang="en-US" sz="2000" b="1" dirty="0" smtClean="0">
                <a:ln w="1905"/>
                <a:solidFill>
                  <a:sysClr val="windowText" lastClr="000000"/>
                </a:solidFill>
                <a:effectLst>
                  <a:innerShdw blurRad="69850" dist="43180" dir="5400000">
                    <a:srgbClr val="000000">
                      <a:alpha val="65000"/>
                    </a:srgbClr>
                  </a:innerShdw>
                </a:effectLst>
                <a:latin typeface="Arial Narrow" panose="020B0606020202030204" pitchFamily="34" charset="0"/>
              </a:rPr>
              <a:t>Build Shared Standards:</a:t>
            </a:r>
          </a:p>
          <a:p>
            <a:pPr lvl="2">
              <a:spcAft>
                <a:spcPts val="600"/>
              </a:spcAft>
            </a:pPr>
            <a:r>
              <a:rPr lang="en-US" sz="1600" b="1" dirty="0" smtClean="0">
                <a:ln w="1905"/>
                <a:solidFill>
                  <a:sysClr val="windowText" lastClr="000000"/>
                </a:solidFill>
                <a:effectLst>
                  <a:innerShdw blurRad="69850" dist="43180" dir="5400000">
                    <a:srgbClr val="000000">
                      <a:alpha val="65000"/>
                    </a:srgbClr>
                  </a:innerShdw>
                </a:effectLst>
                <a:latin typeface="Arial Narrow" panose="020B0606020202030204" pitchFamily="34" charset="0"/>
              </a:rPr>
              <a:t>Partner and harmonize</a:t>
            </a:r>
            <a:r>
              <a:rPr lang="en-US" sz="1600" dirty="0" smtClean="0">
                <a:ln w="1905"/>
                <a:solidFill>
                  <a:sysClr val="windowText" lastClr="000000"/>
                </a:solidFill>
                <a:effectLst>
                  <a:innerShdw blurRad="69850" dist="43180" dir="5400000">
                    <a:srgbClr val="000000">
                      <a:alpha val="65000"/>
                    </a:srgbClr>
                  </a:innerShdw>
                </a:effectLst>
                <a:latin typeface="Arial Narrow" panose="020B0606020202030204" pitchFamily="34" charset="0"/>
              </a:rPr>
              <a:t> with other NIH ICs, agencies like FDA, international standards organizations like </a:t>
            </a:r>
            <a:r>
              <a:rPr lang="en-US" sz="1600" dirty="0">
                <a:ln w="1905"/>
                <a:solidFill>
                  <a:sysClr val="windowText" lastClr="000000"/>
                </a:solidFill>
                <a:effectLst>
                  <a:innerShdw blurRad="69850" dist="43180" dir="5400000">
                    <a:srgbClr val="000000">
                      <a:alpha val="65000"/>
                    </a:srgbClr>
                  </a:innerShdw>
                </a:effectLst>
                <a:latin typeface="Arial Narrow" panose="020B0606020202030204" pitchFamily="34" charset="0"/>
              </a:rPr>
              <a:t>CDISC, </a:t>
            </a:r>
            <a:r>
              <a:rPr lang="en-US" sz="1600" dirty="0" smtClean="0">
                <a:ln w="1905"/>
                <a:solidFill>
                  <a:sysClr val="windowText" lastClr="000000"/>
                </a:solidFill>
                <a:effectLst>
                  <a:innerShdw blurRad="69850" dist="43180" dir="5400000">
                    <a:srgbClr val="000000">
                      <a:alpha val="65000"/>
                    </a:srgbClr>
                  </a:innerShdw>
                </a:effectLst>
                <a:latin typeface="Arial Narrow" panose="020B0606020202030204" pitchFamily="34" charset="0"/>
              </a:rPr>
              <a:t>and researchers in creating and improving shared standards for increasingly international, cross-cutting research.</a:t>
            </a:r>
            <a:endParaRPr lang="en-US" sz="1600" dirty="0" smtClean="0">
              <a:latin typeface="Arial Narrow" pitchFamily="34" charset="0"/>
              <a:cs typeface="Arial" pitchFamily="34" charset="0"/>
            </a:endParaRPr>
          </a:p>
          <a:p>
            <a:pPr lvl="1">
              <a:spcAft>
                <a:spcPts val="600"/>
              </a:spcAft>
            </a:pPr>
            <a:r>
              <a:rPr lang="en-US" sz="2000" b="1" dirty="0" smtClean="0">
                <a:ln w="1905"/>
                <a:solidFill>
                  <a:sysClr val="windowText" lastClr="000000"/>
                </a:solidFill>
                <a:effectLst>
                  <a:innerShdw blurRad="69850" dist="43180" dir="5400000">
                    <a:srgbClr val="000000">
                      <a:alpha val="65000"/>
                    </a:srgbClr>
                  </a:innerShdw>
                </a:effectLst>
                <a:latin typeface="Arial Narrow" panose="020B0606020202030204" pitchFamily="34" charset="0"/>
              </a:rPr>
              <a:t>Promote Open Content and Tools:</a:t>
            </a:r>
            <a:endParaRPr lang="en-US" sz="2000" b="1" dirty="0">
              <a:ln w="1905"/>
              <a:solidFill>
                <a:sysClr val="windowText" lastClr="000000"/>
              </a:solidFill>
              <a:effectLst>
                <a:innerShdw blurRad="69850" dist="43180" dir="5400000">
                  <a:srgbClr val="000000">
                    <a:alpha val="65000"/>
                  </a:srgbClr>
                </a:innerShdw>
              </a:effectLst>
              <a:latin typeface="Arial Narrow" panose="020B0606020202030204" pitchFamily="34" charset="0"/>
            </a:endParaRPr>
          </a:p>
          <a:p>
            <a:pPr lvl="2">
              <a:spcAft>
                <a:spcPts val="600"/>
              </a:spcAft>
            </a:pPr>
            <a:r>
              <a:rPr lang="en-US" sz="1600" dirty="0" smtClean="0">
                <a:ln w="1905"/>
                <a:solidFill>
                  <a:sysClr val="windowText" lastClr="000000"/>
                </a:solidFill>
                <a:effectLst>
                  <a:innerShdw blurRad="69850" dist="43180" dir="5400000">
                    <a:srgbClr val="000000">
                      <a:alpha val="65000"/>
                    </a:srgbClr>
                  </a:innerShdw>
                </a:effectLst>
                <a:latin typeface="Arial Narrow" pitchFamily="34" charset="0"/>
                <a:cs typeface="Arial" pitchFamily="34" charset="0"/>
              </a:rPr>
              <a:t>Promote </a:t>
            </a:r>
            <a:r>
              <a:rPr lang="en-US" sz="1600" b="1" dirty="0" smtClean="0">
                <a:ln w="1905"/>
                <a:solidFill>
                  <a:sysClr val="windowText" lastClr="000000"/>
                </a:solidFill>
                <a:effectLst>
                  <a:innerShdw blurRad="69850" dist="43180" dir="5400000">
                    <a:srgbClr val="000000">
                      <a:alpha val="65000"/>
                    </a:srgbClr>
                  </a:innerShdw>
                </a:effectLst>
                <a:latin typeface="Arial Narrow" pitchFamily="34" charset="0"/>
                <a:cs typeface="Arial" pitchFamily="34" charset="0"/>
              </a:rPr>
              <a:t>open access</a:t>
            </a:r>
            <a:r>
              <a:rPr lang="en-US" sz="1600" dirty="0" smtClean="0">
                <a:ln w="1905"/>
                <a:solidFill>
                  <a:sysClr val="windowText" lastClr="000000"/>
                </a:solidFill>
                <a:effectLst>
                  <a:innerShdw blurRad="69850" dist="43180" dir="5400000">
                    <a:srgbClr val="000000">
                      <a:alpha val="65000"/>
                    </a:srgbClr>
                  </a:innerShdw>
                </a:effectLst>
                <a:latin typeface="Arial Narrow" pitchFamily="34" charset="0"/>
                <a:cs typeface="Arial" pitchFamily="34" charset="0"/>
              </a:rPr>
              <a:t>, open source content and tools to lower barriers, share burdens, and build shared resources.</a:t>
            </a:r>
            <a:endParaRPr lang="en-US" sz="2000" dirty="0" smtClean="0"/>
          </a:p>
          <a:p>
            <a:pPr marL="0" indent="0">
              <a:spcAft>
                <a:spcPts val="600"/>
              </a:spcAft>
              <a:buNone/>
            </a:pPr>
            <a:r>
              <a:rPr lang="en-US" b="1" dirty="0" smtClean="0">
                <a:ln w="1905"/>
                <a:solidFill>
                  <a:sysClr val="windowText" lastClr="000000"/>
                </a:solidFill>
                <a:effectLst>
                  <a:innerShdw blurRad="69850" dist="43180" dir="5400000">
                    <a:srgbClr val="000000">
                      <a:alpha val="65000"/>
                    </a:srgbClr>
                  </a:innerShdw>
                </a:effectLst>
              </a:rPr>
              <a:t>EVS is integral to many NCI efforts, from basic research and clinical trials to precision medicine, big data, and the cancer moonshot.</a:t>
            </a:r>
            <a:endParaRPr lang="en-US" dirty="0"/>
          </a:p>
        </p:txBody>
      </p:sp>
      <p:pic>
        <p:nvPicPr>
          <p:cNvPr id="6" name="Picture 5" descr="EVSTiny80.gif"/>
          <p:cNvPicPr>
            <a:picLocks noChangeAspect="1"/>
          </p:cNvPicPr>
          <p:nvPr/>
        </p:nvPicPr>
        <p:blipFill>
          <a:blip r:embed="rId3"/>
          <a:stretch>
            <a:fillRect/>
          </a:stretch>
        </p:blipFill>
        <p:spPr>
          <a:xfrm>
            <a:off x="9753601" y="152400"/>
            <a:ext cx="2243527" cy="533400"/>
          </a:xfrm>
          <a:prstGeom prst="rect">
            <a:avLst/>
          </a:prstGeom>
        </p:spPr>
      </p:pic>
    </p:spTree>
    <p:extLst>
      <p:ext uri="{BB962C8B-B14F-4D97-AF65-F5344CB8AC3E}">
        <p14:creationId xmlns:p14="http://schemas.microsoft.com/office/powerpoint/2010/main" val="215459424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596445" y="1030116"/>
            <a:ext cx="9087556" cy="5747327"/>
          </a:xfrm>
          <a:prstGeom prst="rect">
            <a:avLst/>
          </a:prstGeom>
        </p:spPr>
      </p:pic>
      <p:sp>
        <p:nvSpPr>
          <p:cNvPr id="2" name="Title 1"/>
          <p:cNvSpPr>
            <a:spLocks noGrp="1"/>
          </p:cNvSpPr>
          <p:nvPr>
            <p:ph type="title"/>
          </p:nvPr>
        </p:nvSpPr>
        <p:spPr>
          <a:xfrm>
            <a:off x="658368" y="318053"/>
            <a:ext cx="10887456" cy="675861"/>
          </a:xfrm>
        </p:spPr>
        <p:txBody>
          <a:bodyPr/>
          <a:lstStyle/>
          <a:p>
            <a:r>
              <a:rPr lang="en-US" sz="2800" b="1" dirty="0"/>
              <a:t>NCI Unified, Open </a:t>
            </a:r>
            <a:r>
              <a:rPr lang="en-US" sz="2800" b="1" dirty="0" smtClean="0"/>
              <a:t>Infrastructure</a:t>
            </a:r>
            <a:br>
              <a:rPr lang="en-US" sz="2800" b="1" dirty="0" smtClean="0"/>
            </a:br>
            <a:r>
              <a:rPr lang="en-US" sz="1800" dirty="0"/>
              <a:t>LexEVS Server &amp; NCI Term Browser </a:t>
            </a:r>
            <a:r>
              <a:rPr lang="en-US" sz="1800" dirty="0">
                <a:hlinkClick r:id="rId4"/>
              </a:rPr>
              <a:t>http://nciterms.nci.nih.gov</a:t>
            </a:r>
            <a:r>
              <a:rPr lang="en-US" sz="1800" dirty="0" smtClean="0">
                <a:hlinkClick r:id="rId4"/>
              </a:rPr>
              <a:t>/</a:t>
            </a:r>
            <a:r>
              <a:rPr lang="en-US" sz="1800" dirty="0" smtClean="0"/>
              <a:t> </a:t>
            </a:r>
            <a:endParaRPr lang="en-US" sz="2000" dirty="0"/>
          </a:p>
        </p:txBody>
      </p:sp>
      <p:pic>
        <p:nvPicPr>
          <p:cNvPr id="6" name="Picture 5" descr="EVSTiny80.gif"/>
          <p:cNvPicPr>
            <a:picLocks noChangeAspect="1"/>
          </p:cNvPicPr>
          <p:nvPr/>
        </p:nvPicPr>
        <p:blipFill>
          <a:blip r:embed="rId5"/>
          <a:stretch>
            <a:fillRect/>
          </a:stretch>
        </p:blipFill>
        <p:spPr>
          <a:xfrm>
            <a:off x="9753601" y="152400"/>
            <a:ext cx="2243527" cy="533400"/>
          </a:xfrm>
          <a:prstGeom prst="rect">
            <a:avLst/>
          </a:prstGeom>
        </p:spPr>
      </p:pic>
      <p:sp>
        <p:nvSpPr>
          <p:cNvPr id="15" name="Left Brace 14"/>
          <p:cNvSpPr/>
          <p:nvPr/>
        </p:nvSpPr>
        <p:spPr bwMode="auto">
          <a:xfrm>
            <a:off x="2762992" y="3532180"/>
            <a:ext cx="304800" cy="3245263"/>
          </a:xfrm>
          <a:prstGeom prst="leftBrace">
            <a:avLst>
              <a:gd name="adj1" fmla="val 0"/>
              <a:gd name="adj2" fmla="val 50000"/>
            </a:avLst>
          </a:prstGeom>
          <a:noFill/>
          <a:ln w="25400" cap="flat" cmpd="sng" algn="ctr">
            <a:solidFill>
              <a:srgbClr val="E1113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a:solidFill>
                <a:srgbClr val="000000"/>
              </a:solidFill>
              <a:latin typeface="Times" pitchFamily="-107" charset="0"/>
            </a:endParaRPr>
          </a:p>
        </p:txBody>
      </p:sp>
      <p:sp>
        <p:nvSpPr>
          <p:cNvPr id="16" name="Rounded Rectangle 15"/>
          <p:cNvSpPr/>
          <p:nvPr/>
        </p:nvSpPr>
        <p:spPr bwMode="auto">
          <a:xfrm>
            <a:off x="8121854" y="1625628"/>
            <a:ext cx="3073879" cy="606564"/>
          </a:xfrm>
          <a:prstGeom prst="roundRect">
            <a:avLst/>
          </a:prstGeom>
          <a:noFill/>
          <a:ln w="28575" cap="flat" cmpd="sng" algn="ctr">
            <a:solidFill>
              <a:srgbClr val="E1113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7" charset="0"/>
            </a:endParaRPr>
          </a:p>
        </p:txBody>
      </p:sp>
      <p:sp>
        <p:nvSpPr>
          <p:cNvPr id="17" name="TextBox 16"/>
          <p:cNvSpPr txBox="1"/>
          <p:nvPr/>
        </p:nvSpPr>
        <p:spPr>
          <a:xfrm>
            <a:off x="1105975" y="4999963"/>
            <a:ext cx="1595341" cy="307777"/>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smtClean="0">
                <a:solidFill>
                  <a:srgbClr val="E1113E"/>
                </a:solidFill>
                <a:latin typeface="+mn-lt"/>
              </a:rPr>
              <a:t>22 Sources</a:t>
            </a:r>
          </a:p>
        </p:txBody>
      </p:sp>
      <p:sp>
        <p:nvSpPr>
          <p:cNvPr id="18" name="TextBox 17"/>
          <p:cNvSpPr txBox="1"/>
          <p:nvPr/>
        </p:nvSpPr>
        <p:spPr>
          <a:xfrm>
            <a:off x="7077655" y="1588127"/>
            <a:ext cx="1044199" cy="307777"/>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smtClean="0">
                <a:solidFill>
                  <a:srgbClr val="E1113E"/>
                </a:solidFill>
                <a:latin typeface="+mn-lt"/>
              </a:rPr>
              <a:t>Search</a:t>
            </a:r>
          </a:p>
        </p:txBody>
      </p:sp>
      <p:cxnSp>
        <p:nvCxnSpPr>
          <p:cNvPr id="19" name="Straight Arrow Connector 18"/>
          <p:cNvCxnSpPr/>
          <p:nvPr/>
        </p:nvCxnSpPr>
        <p:spPr bwMode="auto">
          <a:xfrm flipV="1">
            <a:off x="9211255" y="4767524"/>
            <a:ext cx="661493" cy="339412"/>
          </a:xfrm>
          <a:prstGeom prst="straightConnector1">
            <a:avLst/>
          </a:prstGeom>
          <a:solidFill>
            <a:schemeClr val="accent1"/>
          </a:solidFill>
          <a:ln w="28575" cap="flat" cmpd="sng" algn="ctr">
            <a:solidFill>
              <a:srgbClr val="E1113E"/>
            </a:solidFill>
            <a:prstDash val="solid"/>
            <a:round/>
            <a:headEnd type="none" w="med" len="med"/>
            <a:tailEnd type="arrow"/>
          </a:ln>
          <a:effectLst/>
        </p:spPr>
      </p:cxnSp>
      <p:sp>
        <p:nvSpPr>
          <p:cNvPr id="20" name="Rounded Rectangle 19"/>
          <p:cNvSpPr/>
          <p:nvPr/>
        </p:nvSpPr>
        <p:spPr bwMode="auto">
          <a:xfrm>
            <a:off x="8614919" y="2954291"/>
            <a:ext cx="2804173" cy="1767493"/>
          </a:xfrm>
          <a:prstGeom prst="roundRect">
            <a:avLst/>
          </a:prstGeom>
          <a:noFill/>
          <a:ln w="28575" cap="flat" cmpd="sng" algn="ctr">
            <a:solidFill>
              <a:srgbClr val="E1113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7" charset="0"/>
            </a:endParaRPr>
          </a:p>
        </p:txBody>
      </p:sp>
      <p:sp>
        <p:nvSpPr>
          <p:cNvPr id="21" name="TextBox 20"/>
          <p:cNvSpPr txBox="1"/>
          <p:nvPr/>
        </p:nvSpPr>
        <p:spPr>
          <a:xfrm>
            <a:off x="8791591" y="5125038"/>
            <a:ext cx="2627501" cy="307777"/>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smtClean="0">
                <a:solidFill>
                  <a:srgbClr val="E1113E"/>
                </a:solidFill>
                <a:latin typeface="+mn-lt"/>
              </a:rPr>
              <a:t>Linked Resources</a:t>
            </a:r>
          </a:p>
        </p:txBody>
      </p:sp>
      <p:sp>
        <p:nvSpPr>
          <p:cNvPr id="22" name="Rounded Rectangle 21"/>
          <p:cNvSpPr/>
          <p:nvPr/>
        </p:nvSpPr>
        <p:spPr bwMode="auto">
          <a:xfrm>
            <a:off x="2593155" y="1302501"/>
            <a:ext cx="2757777" cy="437286"/>
          </a:xfrm>
          <a:prstGeom prst="roundRect">
            <a:avLst/>
          </a:prstGeom>
          <a:noFill/>
          <a:ln w="28575" cap="flat" cmpd="sng" algn="ctr">
            <a:solidFill>
              <a:srgbClr val="E1113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7" charset="0"/>
            </a:endParaRPr>
          </a:p>
        </p:txBody>
      </p:sp>
      <p:sp>
        <p:nvSpPr>
          <p:cNvPr id="23" name="TextBox 22"/>
          <p:cNvSpPr txBox="1"/>
          <p:nvPr/>
        </p:nvSpPr>
        <p:spPr>
          <a:xfrm>
            <a:off x="1105975" y="1256296"/>
            <a:ext cx="1456601" cy="523220"/>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smtClean="0">
                <a:solidFill>
                  <a:srgbClr val="E1113E"/>
                </a:solidFill>
                <a:latin typeface="+mn-lt"/>
              </a:rPr>
              <a:t>3 Resource</a:t>
            </a:r>
          </a:p>
          <a:p>
            <a:r>
              <a:rPr lang="en-US" sz="1400" dirty="0" smtClean="0">
                <a:solidFill>
                  <a:srgbClr val="E1113E"/>
                </a:solidFill>
                <a:latin typeface="+mn-lt"/>
              </a:rPr>
              <a:t>Types</a:t>
            </a:r>
          </a:p>
        </p:txBody>
      </p:sp>
      <p:sp>
        <p:nvSpPr>
          <p:cNvPr id="24" name="TextBox 23"/>
          <p:cNvSpPr txBox="1"/>
          <p:nvPr/>
        </p:nvSpPr>
        <p:spPr>
          <a:xfrm>
            <a:off x="1053680" y="3429674"/>
            <a:ext cx="1599891" cy="307777"/>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smtClean="0">
                <a:solidFill>
                  <a:srgbClr val="E1113E"/>
                </a:solidFill>
                <a:latin typeface="+mn-lt"/>
              </a:rPr>
              <a:t>25 / 75 Subsources</a:t>
            </a:r>
          </a:p>
        </p:txBody>
      </p:sp>
      <p:sp>
        <p:nvSpPr>
          <p:cNvPr id="25" name="Left Brace 24"/>
          <p:cNvSpPr>
            <a:spLocks/>
          </p:cNvSpPr>
          <p:nvPr/>
        </p:nvSpPr>
        <p:spPr bwMode="auto">
          <a:xfrm>
            <a:off x="2653571" y="3544532"/>
            <a:ext cx="714189" cy="293507"/>
          </a:xfrm>
          <a:prstGeom prst="leftBrace">
            <a:avLst>
              <a:gd name="adj1" fmla="val 8333"/>
              <a:gd name="adj2" fmla="val 50000"/>
            </a:avLst>
          </a:prstGeom>
          <a:noFill/>
          <a:ln w="19050">
            <a:solidFill>
              <a:srgbClr val="E1113E"/>
            </a:solidFill>
            <a:round/>
            <a:headEnd/>
            <a:tailEnd/>
          </a:ln>
        </p:spPr>
        <p:txBody>
          <a:bodyPr/>
          <a:lstStyle/>
          <a:p>
            <a:pPr eaLnBrk="0" hangingPunct="0"/>
            <a:endParaRPr lang="en-US" dirty="0"/>
          </a:p>
        </p:txBody>
      </p:sp>
    </p:spTree>
    <p:extLst>
      <p:ext uri="{BB962C8B-B14F-4D97-AF65-F5344CB8AC3E}">
        <p14:creationId xmlns:p14="http://schemas.microsoft.com/office/powerpoint/2010/main" val="155420257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030858" y="1279674"/>
            <a:ext cx="9975123" cy="5273526"/>
          </a:xfrm>
          <a:prstGeom prst="rect">
            <a:avLst/>
          </a:prstGeom>
        </p:spPr>
      </p:pic>
      <p:sp>
        <p:nvSpPr>
          <p:cNvPr id="2" name="Title 1"/>
          <p:cNvSpPr>
            <a:spLocks noGrp="1"/>
          </p:cNvSpPr>
          <p:nvPr>
            <p:ph type="title"/>
          </p:nvPr>
        </p:nvSpPr>
        <p:spPr>
          <a:xfrm>
            <a:off x="658368" y="318053"/>
            <a:ext cx="10887456" cy="675861"/>
          </a:xfrm>
        </p:spPr>
        <p:txBody>
          <a:bodyPr/>
          <a:lstStyle/>
          <a:p>
            <a:r>
              <a:rPr lang="en-US" sz="2800" b="1" dirty="0"/>
              <a:t>NCI Thesaurus (NCIt)</a:t>
            </a:r>
            <a:br>
              <a:rPr lang="en-US" sz="2800" b="1" dirty="0"/>
            </a:br>
            <a:r>
              <a:rPr lang="en-US" sz="2000" dirty="0"/>
              <a:t>Browser: </a:t>
            </a:r>
            <a:r>
              <a:rPr lang="en-US" sz="2000" dirty="0" smtClean="0">
                <a:hlinkClick r:id="rId4"/>
              </a:rPr>
              <a:t>https://ncit.nci.nih.gov</a:t>
            </a:r>
            <a:r>
              <a:rPr lang="en-US" sz="2000" dirty="0" smtClean="0"/>
              <a:t>  </a:t>
            </a:r>
            <a:endParaRPr lang="en-US" sz="2000" dirty="0"/>
          </a:p>
        </p:txBody>
      </p:sp>
      <p:pic>
        <p:nvPicPr>
          <p:cNvPr id="6" name="Picture 5" descr="EVSTiny80.gif"/>
          <p:cNvPicPr>
            <a:picLocks noChangeAspect="1"/>
          </p:cNvPicPr>
          <p:nvPr/>
        </p:nvPicPr>
        <p:blipFill>
          <a:blip r:embed="rId5"/>
          <a:stretch>
            <a:fillRect/>
          </a:stretch>
        </p:blipFill>
        <p:spPr>
          <a:xfrm>
            <a:off x="9753601" y="152400"/>
            <a:ext cx="2243527" cy="533400"/>
          </a:xfrm>
          <a:prstGeom prst="rect">
            <a:avLst/>
          </a:prstGeom>
        </p:spPr>
      </p:pic>
      <p:sp>
        <p:nvSpPr>
          <p:cNvPr id="7" name="Left Brace 6"/>
          <p:cNvSpPr>
            <a:spLocks/>
          </p:cNvSpPr>
          <p:nvPr/>
        </p:nvSpPr>
        <p:spPr bwMode="auto">
          <a:xfrm>
            <a:off x="2022003" y="3604318"/>
            <a:ext cx="302000" cy="2148590"/>
          </a:xfrm>
          <a:prstGeom prst="leftBrace">
            <a:avLst>
              <a:gd name="adj1" fmla="val 8333"/>
              <a:gd name="adj2" fmla="val 50000"/>
            </a:avLst>
          </a:prstGeom>
          <a:noFill/>
          <a:ln w="19050">
            <a:solidFill>
              <a:srgbClr val="E1113E"/>
            </a:solidFill>
            <a:round/>
            <a:headEnd/>
            <a:tailEnd/>
          </a:ln>
        </p:spPr>
        <p:txBody>
          <a:bodyPr/>
          <a:lstStyle/>
          <a:p>
            <a:pPr eaLnBrk="0" hangingPunct="0"/>
            <a:endParaRPr lang="en-US" dirty="0"/>
          </a:p>
        </p:txBody>
      </p:sp>
      <p:grpSp>
        <p:nvGrpSpPr>
          <p:cNvPr id="8" name="Group 7"/>
          <p:cNvGrpSpPr/>
          <p:nvPr/>
        </p:nvGrpSpPr>
        <p:grpSpPr>
          <a:xfrm>
            <a:off x="194339" y="3478540"/>
            <a:ext cx="1827663" cy="2400146"/>
            <a:chOff x="152399" y="3654741"/>
            <a:chExt cx="1370747" cy="2400146"/>
          </a:xfrm>
        </p:grpSpPr>
        <p:sp>
          <p:nvSpPr>
            <p:cNvPr id="9" name="TextBox 8"/>
            <p:cNvSpPr txBox="1"/>
            <p:nvPr/>
          </p:nvSpPr>
          <p:spPr>
            <a:xfrm>
              <a:off x="152399" y="4268827"/>
              <a:ext cx="1364105" cy="584775"/>
            </a:xfrm>
            <a:prstGeom prst="rect">
              <a:avLst/>
            </a:prstGeom>
            <a:solidFill>
              <a:schemeClr val="bg1"/>
            </a:solidFill>
            <a:ln w="19050">
              <a:solidFill>
                <a:srgbClr val="E1113E"/>
              </a:solidFill>
            </a:ln>
            <a:effectLst>
              <a:outerShdw blurRad="44450" dist="27940" dir="5400000" algn="ctr">
                <a:srgbClr val="000000">
                  <a:alpha val="32000"/>
                </a:srgbClr>
              </a:outerShdw>
            </a:effectLst>
          </p:spPr>
          <p:txBody>
            <a:bodyPr wrap="square">
              <a:spAutoFit/>
            </a:bodyPr>
            <a:lstStyle/>
            <a:p>
              <a:pPr>
                <a:defRPr/>
              </a:pPr>
              <a:r>
                <a:rPr lang="en-US" sz="1600" dirty="0" smtClean="0">
                  <a:solidFill>
                    <a:srgbClr val="E1113E"/>
                  </a:solidFill>
                  <a:latin typeface="+mn-lt"/>
                  <a:ea typeface="ＭＳ Ｐゴシック"/>
                  <a:cs typeface="ＭＳ Ｐゴシック"/>
                </a:rPr>
                <a:t>100,000+ definitions</a:t>
              </a:r>
              <a:endParaRPr lang="en-US" sz="1600" dirty="0">
                <a:solidFill>
                  <a:srgbClr val="E1113E"/>
                </a:solidFill>
                <a:latin typeface="+mn-lt"/>
                <a:ea typeface="ＭＳ Ｐゴシック"/>
                <a:cs typeface="ＭＳ Ｐゴシック"/>
              </a:endParaRPr>
            </a:p>
          </p:txBody>
        </p:sp>
        <p:sp>
          <p:nvSpPr>
            <p:cNvPr id="10" name="TextBox 9"/>
            <p:cNvSpPr txBox="1"/>
            <p:nvPr/>
          </p:nvSpPr>
          <p:spPr>
            <a:xfrm>
              <a:off x="152400" y="5470112"/>
              <a:ext cx="1370746" cy="584775"/>
            </a:xfrm>
            <a:prstGeom prst="rect">
              <a:avLst/>
            </a:prstGeom>
            <a:solidFill>
              <a:schemeClr val="bg1"/>
            </a:solidFill>
            <a:ln w="19050">
              <a:solidFill>
                <a:srgbClr val="E1113E"/>
              </a:solidFill>
            </a:ln>
            <a:effectLst>
              <a:outerShdw blurRad="44450" dist="27940" dir="5400000" algn="ctr">
                <a:srgbClr val="000000">
                  <a:alpha val="32000"/>
                </a:srgbClr>
              </a:outerShdw>
            </a:effectLst>
          </p:spPr>
          <p:txBody>
            <a:bodyPr wrap="square">
              <a:spAutoFit/>
            </a:bodyPr>
            <a:lstStyle/>
            <a:p>
              <a:pPr>
                <a:defRPr/>
              </a:pPr>
              <a:r>
                <a:rPr lang="en-US" sz="1600" dirty="0" smtClean="0">
                  <a:solidFill>
                    <a:srgbClr val="E1113E"/>
                  </a:solidFill>
                  <a:latin typeface="+mn-lt"/>
                </a:rPr>
                <a:t>25 partners/ subsources</a:t>
              </a:r>
              <a:endParaRPr lang="en-US" sz="1600" dirty="0">
                <a:solidFill>
                  <a:srgbClr val="E1113E"/>
                </a:solidFill>
                <a:latin typeface="+mn-lt"/>
              </a:endParaRPr>
            </a:p>
          </p:txBody>
        </p:sp>
        <p:sp>
          <p:nvSpPr>
            <p:cNvPr id="11" name="TextBox 10"/>
            <p:cNvSpPr txBox="1"/>
            <p:nvPr/>
          </p:nvSpPr>
          <p:spPr>
            <a:xfrm>
              <a:off x="152400" y="4865722"/>
              <a:ext cx="1370746" cy="584775"/>
            </a:xfrm>
            <a:prstGeom prst="rect">
              <a:avLst/>
            </a:prstGeom>
            <a:solidFill>
              <a:schemeClr val="bg1"/>
            </a:solidFill>
            <a:ln w="19050">
              <a:solidFill>
                <a:srgbClr val="E1113E"/>
              </a:solidFill>
            </a:ln>
            <a:effectLst>
              <a:outerShdw blurRad="44450" dist="27940" dir="5400000" algn="ctr">
                <a:srgbClr val="000000">
                  <a:alpha val="32000"/>
                </a:srgbClr>
              </a:outerShdw>
            </a:effectLst>
          </p:spPr>
          <p:txBody>
            <a:bodyPr wrap="square">
              <a:spAutoFit/>
            </a:bodyPr>
            <a:lstStyle/>
            <a:p>
              <a:pPr>
                <a:defRPr/>
              </a:pPr>
              <a:r>
                <a:rPr lang="en-US" sz="1600" dirty="0" smtClean="0">
                  <a:solidFill>
                    <a:srgbClr val="E1113E"/>
                  </a:solidFill>
                  <a:latin typeface="+mn-lt"/>
                  <a:ea typeface="ＭＳ Ｐゴシック"/>
                  <a:cs typeface="ＭＳ Ｐゴシック"/>
                </a:rPr>
                <a:t>400,000      relationships</a:t>
              </a:r>
              <a:endParaRPr lang="en-US" sz="1600" dirty="0">
                <a:solidFill>
                  <a:srgbClr val="E1113E"/>
                </a:solidFill>
                <a:latin typeface="+mn-lt"/>
                <a:ea typeface="ＭＳ Ｐゴシック"/>
                <a:cs typeface="ＭＳ Ｐゴシック"/>
              </a:endParaRPr>
            </a:p>
          </p:txBody>
        </p:sp>
        <p:sp>
          <p:nvSpPr>
            <p:cNvPr id="12" name="TextBox 11"/>
            <p:cNvSpPr txBox="1"/>
            <p:nvPr/>
          </p:nvSpPr>
          <p:spPr>
            <a:xfrm>
              <a:off x="152399" y="3654741"/>
              <a:ext cx="1364794" cy="338554"/>
            </a:xfrm>
            <a:prstGeom prst="rect">
              <a:avLst/>
            </a:prstGeom>
            <a:solidFill>
              <a:schemeClr val="bg1"/>
            </a:solidFill>
            <a:ln w="19050">
              <a:solidFill>
                <a:srgbClr val="E1113E"/>
              </a:solidFill>
            </a:ln>
            <a:effectLst>
              <a:outerShdw blurRad="44450" dist="27940" dir="5400000" algn="ctr">
                <a:srgbClr val="000000">
                  <a:alpha val="32000"/>
                </a:srgbClr>
              </a:outerShdw>
            </a:effectLst>
          </p:spPr>
          <p:txBody>
            <a:bodyPr wrap="square">
              <a:spAutoFit/>
            </a:bodyPr>
            <a:lstStyle/>
            <a:p>
              <a:pPr>
                <a:defRPr/>
              </a:pPr>
              <a:r>
                <a:rPr lang="en-US" sz="1600" dirty="0" smtClean="0">
                  <a:solidFill>
                    <a:srgbClr val="E1113E"/>
                  </a:solidFill>
                  <a:latin typeface="+mn-lt"/>
                  <a:ea typeface="ＭＳ Ｐゴシック"/>
                  <a:cs typeface="ＭＳ Ｐゴシック"/>
                </a:rPr>
                <a:t>110,000+ concepts</a:t>
              </a:r>
              <a:endParaRPr lang="en-US" sz="1600" dirty="0">
                <a:solidFill>
                  <a:srgbClr val="E1113E"/>
                </a:solidFill>
                <a:latin typeface="+mn-lt"/>
                <a:ea typeface="ＭＳ Ｐゴシック"/>
                <a:cs typeface="ＭＳ Ｐゴシック"/>
              </a:endParaRPr>
            </a:p>
          </p:txBody>
        </p:sp>
      </p:grpSp>
    </p:spTree>
    <p:extLst>
      <p:ext uri="{BB962C8B-B14F-4D97-AF65-F5344CB8AC3E}">
        <p14:creationId xmlns:p14="http://schemas.microsoft.com/office/powerpoint/2010/main" val="53402403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489" y="415545"/>
            <a:ext cx="10887456" cy="423193"/>
          </a:xfrm>
        </p:spPr>
        <p:txBody>
          <a:bodyPr/>
          <a:lstStyle/>
          <a:p>
            <a:r>
              <a:rPr lang="en-US" sz="2800" b="1" dirty="0" err="1" smtClean="0"/>
              <a:t>NCIt</a:t>
            </a:r>
            <a:r>
              <a:rPr lang="en-US" sz="2800" b="1" dirty="0" smtClean="0"/>
              <a:t> Neoplasm Core Subset – in progress</a:t>
            </a:r>
            <a:endParaRPr lang="en-US" sz="2800" b="1" dirty="0"/>
          </a:p>
        </p:txBody>
      </p:sp>
      <p:sp>
        <p:nvSpPr>
          <p:cNvPr id="3" name="Content Placeholder 2"/>
          <p:cNvSpPr>
            <a:spLocks noGrp="1"/>
          </p:cNvSpPr>
          <p:nvPr>
            <p:ph sz="quarter" idx="11"/>
          </p:nvPr>
        </p:nvSpPr>
        <p:spPr/>
        <p:txBody>
          <a:bodyPr>
            <a:normAutofit fontScale="92500"/>
          </a:bodyPr>
          <a:lstStyle/>
          <a:p>
            <a:r>
              <a:rPr lang="en-US" b="1" dirty="0" smtClean="0"/>
              <a:t>Purpose</a:t>
            </a:r>
            <a:r>
              <a:rPr lang="en-US" dirty="0"/>
              <a:t>: </a:t>
            </a:r>
            <a:r>
              <a:rPr lang="en-US" dirty="0" smtClean="0"/>
              <a:t>Core </a:t>
            </a:r>
            <a:r>
              <a:rPr lang="en-US" dirty="0"/>
              <a:t>reference set of </a:t>
            </a:r>
            <a:r>
              <a:rPr lang="en-US" dirty="0" err="1"/>
              <a:t>NCIt</a:t>
            </a:r>
            <a:r>
              <a:rPr lang="en-US" dirty="0"/>
              <a:t> neoplasm classification concepts </a:t>
            </a:r>
            <a:r>
              <a:rPr lang="en-US" dirty="0" smtClean="0"/>
              <a:t>to </a:t>
            </a:r>
            <a:r>
              <a:rPr lang="en-US" dirty="0"/>
              <a:t>facilitate consistent coding, analysis, and data sharing across a broad range of NCI and related resources</a:t>
            </a:r>
            <a:r>
              <a:rPr lang="en-US" dirty="0" smtClean="0"/>
              <a:t>.</a:t>
            </a:r>
          </a:p>
          <a:p>
            <a:r>
              <a:rPr lang="en-US" b="1" dirty="0" smtClean="0"/>
              <a:t>Includes</a:t>
            </a:r>
            <a:r>
              <a:rPr lang="en-US" dirty="0" smtClean="0"/>
              <a:t>: all </a:t>
            </a:r>
            <a:r>
              <a:rPr lang="en-US" dirty="0"/>
              <a:t>neoplasms frequently encountered in research and clinical settings, </a:t>
            </a:r>
            <a:r>
              <a:rPr lang="en-US" dirty="0" smtClean="0"/>
              <a:t>perhaps </a:t>
            </a:r>
            <a:r>
              <a:rPr lang="en-US" dirty="0"/>
              <a:t>80% of infrequent/rare neoplasms encountered in such settings.  </a:t>
            </a:r>
            <a:r>
              <a:rPr lang="en-US" dirty="0" smtClean="0"/>
              <a:t>And roughly </a:t>
            </a:r>
            <a:r>
              <a:rPr lang="en-US" dirty="0"/>
              <a:t>60% of the specific </a:t>
            </a:r>
            <a:r>
              <a:rPr lang="en-US" dirty="0" err="1"/>
              <a:t>histopathologic</a:t>
            </a:r>
            <a:r>
              <a:rPr lang="en-US" dirty="0"/>
              <a:t> variants of malignant neoplasms. </a:t>
            </a:r>
          </a:p>
        </p:txBody>
      </p:sp>
      <p:pic>
        <p:nvPicPr>
          <p:cNvPr id="8" name="Content Placeholder 7" descr="Screenshot 2016-03-28 18.55.36.png"/>
          <p:cNvPicPr>
            <a:picLocks noGrp="1" noChangeAspect="1"/>
          </p:cNvPicPr>
          <p:nvPr>
            <p:ph sz="quarter" idx="12"/>
          </p:nvPr>
        </p:nvPicPr>
        <p:blipFill rotWithShape="1">
          <a:blip r:embed="rId3">
            <a:extLst>
              <a:ext uri="{28A0092B-C50C-407E-A947-70E740481C1C}">
                <a14:useLocalDpi xmlns:a14="http://schemas.microsoft.com/office/drawing/2010/main" val="0"/>
              </a:ext>
            </a:extLst>
          </a:blip>
          <a:srcRect l="2563" r="34961"/>
          <a:stretch/>
        </p:blipFill>
        <p:spPr/>
      </p:pic>
      <p:sp>
        <p:nvSpPr>
          <p:cNvPr id="9" name="Rectangle 8"/>
          <p:cNvSpPr/>
          <p:nvPr/>
        </p:nvSpPr>
        <p:spPr>
          <a:xfrm>
            <a:off x="9857978" y="1300402"/>
            <a:ext cx="3027113" cy="923330"/>
          </a:xfrm>
          <a:prstGeom prst="rect">
            <a:avLst/>
          </a:prstGeom>
          <a:noFill/>
        </p:spPr>
        <p:txBody>
          <a:bodyPr wrap="square" lIns="91440" tIns="45720" rIns="91440" bIns="45720">
            <a:spAutoFit/>
          </a:bodyPr>
          <a:lstStyle/>
          <a:p>
            <a:pPr algn="ctr"/>
            <a:r>
              <a:rPr lang="en-US" sz="5400" b="1" cap="none" spc="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Wingdings"/>
                <a:ea typeface="Wingdings"/>
                <a:cs typeface="Wingdings"/>
                <a:sym typeface="Wingdings"/>
              </a:rPr>
              <a:t></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050007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69896" y="-85116"/>
            <a:ext cx="10972800" cy="1143000"/>
          </a:xfrm>
        </p:spPr>
        <p:txBody>
          <a:bodyPr>
            <a:normAutofit/>
          </a:bodyPr>
          <a:lstStyle/>
          <a:p>
            <a:r>
              <a:rPr lang="en-US" altLang="zh-CN" sz="2800" dirty="0" smtClean="0"/>
              <a:t>Disease Ontology (DO) Cancer Project</a:t>
            </a:r>
            <a:br>
              <a:rPr lang="en-US" altLang="zh-CN" sz="2800" dirty="0" smtClean="0"/>
            </a:br>
            <a:r>
              <a:rPr lang="en-US" altLang="zh-CN" sz="2800" dirty="0" smtClean="0"/>
              <a:t> </a:t>
            </a:r>
            <a:r>
              <a:rPr lang="en-US" altLang="zh-CN" sz="2800" dirty="0" err="1" smtClean="0"/>
              <a:t>DO_Cancer_Slim</a:t>
            </a:r>
            <a:r>
              <a:rPr lang="en-US" altLang="zh-CN" sz="2800" dirty="0" smtClean="0"/>
              <a:t> version 1.0</a:t>
            </a:r>
            <a:endParaRPr lang="zh-CN" altLang="en-US" sz="2800" dirty="0"/>
          </a:p>
        </p:txBody>
      </p:sp>
      <p:graphicFrame>
        <p:nvGraphicFramePr>
          <p:cNvPr id="34" name="Diagram 33"/>
          <p:cNvGraphicFramePr/>
          <p:nvPr>
            <p:extLst>
              <p:ext uri="{D42A27DB-BD31-4B8C-83A1-F6EECF244321}">
                <p14:modId xmlns:p14="http://schemas.microsoft.com/office/powerpoint/2010/main" val="1022084366"/>
              </p:ext>
            </p:extLst>
          </p:nvPr>
        </p:nvGraphicFramePr>
        <p:xfrm>
          <a:off x="750420" y="1057955"/>
          <a:ext cx="11026123" cy="50470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9" name="TextBox 78"/>
          <p:cNvSpPr txBox="1"/>
          <p:nvPr/>
        </p:nvSpPr>
        <p:spPr>
          <a:xfrm>
            <a:off x="1" y="6257777"/>
            <a:ext cx="12191999" cy="584776"/>
          </a:xfrm>
          <a:prstGeom prst="rect">
            <a:avLst/>
          </a:prstGeom>
          <a:noFill/>
        </p:spPr>
        <p:txBody>
          <a:bodyPr wrap="square" rtlCol="0">
            <a:spAutoFit/>
          </a:bodyPr>
          <a:lstStyle/>
          <a:p>
            <a:r>
              <a:rPr lang="en-US" sz="1600" dirty="0"/>
              <a:t>Wu </a:t>
            </a:r>
            <a:r>
              <a:rPr lang="en-US" sz="1600" dirty="0" smtClean="0"/>
              <a:t>TJ, </a:t>
            </a:r>
            <a:r>
              <a:rPr lang="en-US" sz="1600" dirty="0" err="1"/>
              <a:t>Schriml</a:t>
            </a:r>
            <a:r>
              <a:rPr lang="en-US" sz="1600" dirty="0"/>
              <a:t> </a:t>
            </a:r>
            <a:r>
              <a:rPr lang="en-US" sz="1600" dirty="0" smtClean="0"/>
              <a:t>LM, </a:t>
            </a:r>
            <a:r>
              <a:rPr lang="en-US" sz="1600" dirty="0"/>
              <a:t>Chen </a:t>
            </a:r>
            <a:r>
              <a:rPr lang="en-US" sz="1600" dirty="0" smtClean="0"/>
              <a:t>QR, </a:t>
            </a:r>
            <a:r>
              <a:rPr lang="en-US" sz="1600" dirty="0"/>
              <a:t>Colbert </a:t>
            </a:r>
            <a:r>
              <a:rPr lang="en-US" sz="1600" dirty="0" smtClean="0"/>
              <a:t>M, </a:t>
            </a:r>
            <a:r>
              <a:rPr lang="en-US" sz="1600" dirty="0"/>
              <a:t>Crichton </a:t>
            </a:r>
            <a:r>
              <a:rPr lang="en-US" sz="1600" dirty="0" smtClean="0"/>
              <a:t>DJ, et al. 2015. </a:t>
            </a:r>
            <a:r>
              <a:rPr lang="en-US" sz="1600" dirty="0"/>
              <a:t>Generating a focused view of disease ontology cancer terms for pan-cancer data integration and analysis</a:t>
            </a:r>
            <a:r>
              <a:rPr lang="en-US" sz="1600" dirty="0" smtClean="0"/>
              <a:t>. </a:t>
            </a:r>
            <a:r>
              <a:rPr lang="hr-HR" sz="1600" dirty="0"/>
              <a:t>Database (Oxford)</a:t>
            </a:r>
            <a:r>
              <a:rPr lang="hr-HR" sz="1600" dirty="0" smtClean="0"/>
              <a:t>. 2015</a:t>
            </a:r>
            <a:r>
              <a:rPr lang="hr-HR" sz="1600" dirty="0"/>
              <a:t>:bav032.</a:t>
            </a:r>
            <a:endParaRPr lang="en-US" sz="1600" dirty="0"/>
          </a:p>
        </p:txBody>
      </p:sp>
    </p:spTree>
    <p:extLst>
      <p:ext uri="{BB962C8B-B14F-4D97-AF65-F5344CB8AC3E}">
        <p14:creationId xmlns:p14="http://schemas.microsoft.com/office/powerpoint/2010/main" val="168933335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EVS Resources</a:t>
            </a:r>
          </a:p>
        </p:txBody>
      </p:sp>
      <p:sp>
        <p:nvSpPr>
          <p:cNvPr id="3" name="Content Placeholder 2"/>
          <p:cNvSpPr>
            <a:spLocks noGrp="1"/>
          </p:cNvSpPr>
          <p:nvPr>
            <p:ph idx="4294967295"/>
          </p:nvPr>
        </p:nvSpPr>
        <p:spPr>
          <a:xfrm>
            <a:off x="658369" y="1099253"/>
            <a:ext cx="11338759" cy="5105400"/>
          </a:xfrm>
        </p:spPr>
        <p:txBody>
          <a:bodyPr>
            <a:normAutofit fontScale="92500" lnSpcReduction="20000"/>
          </a:bodyPr>
          <a:lstStyle/>
          <a:p>
            <a:pPr marL="0" lvl="0" indent="0" defTabSz="914400" eaLnBrk="0" hangingPunct="0">
              <a:spcBef>
                <a:spcPct val="20000"/>
              </a:spcBef>
              <a:spcAft>
                <a:spcPct val="0"/>
              </a:spcAft>
              <a:buClr>
                <a:srgbClr val="D40138"/>
              </a:buClr>
              <a:buNone/>
            </a:pPr>
            <a:r>
              <a:rPr lang="en-US" b="1" kern="0" dirty="0">
                <a:latin typeface="Arial Narrow"/>
                <a:ea typeface="ＭＳ Ｐゴシック" pitchFamily="-107" charset="-128"/>
              </a:rPr>
              <a:t>Web &amp; Wiki Pages:</a:t>
            </a:r>
          </a:p>
          <a:p>
            <a:pPr marL="346075" lvl="0" indent="-346075" defTabSz="914400" eaLnBrk="0" hangingPunct="0">
              <a:spcBef>
                <a:spcPct val="20000"/>
              </a:spcBef>
              <a:spcAft>
                <a:spcPct val="0"/>
              </a:spcAft>
              <a:buClr>
                <a:srgbClr val="D40138"/>
              </a:buClr>
              <a:buFont typeface="Arial"/>
              <a:buChar char="•"/>
            </a:pPr>
            <a:r>
              <a:rPr lang="en-US" kern="0" dirty="0">
                <a:latin typeface="Arial Narrow"/>
                <a:ea typeface="ＭＳ Ｐゴシック"/>
              </a:rPr>
              <a:t>EVS Web Portal: </a:t>
            </a:r>
            <a:r>
              <a:rPr lang="en-US" u="sng" kern="0" dirty="0">
                <a:solidFill>
                  <a:srgbClr val="BBE0E3">
                    <a:lumMod val="50000"/>
                  </a:srgbClr>
                </a:solidFill>
                <a:latin typeface="Arial Narrow"/>
                <a:ea typeface="ＭＳ Ｐゴシック"/>
                <a:hlinkClick r:id="rId3"/>
              </a:rPr>
              <a:t>http://evs.nci.nih.gov/</a:t>
            </a:r>
            <a:endParaRPr lang="en-US" u="sng" kern="0" dirty="0">
              <a:solidFill>
                <a:srgbClr val="BBE0E3">
                  <a:lumMod val="50000"/>
                </a:srgbClr>
              </a:solidFill>
              <a:latin typeface="Arial Narrow"/>
              <a:ea typeface="ＭＳ Ｐゴシック"/>
            </a:endParaRPr>
          </a:p>
          <a:p>
            <a:pPr marL="346075" lvl="0" indent="-346075" defTabSz="914400" eaLnBrk="0" hangingPunct="0">
              <a:spcBef>
                <a:spcPct val="20000"/>
              </a:spcBef>
              <a:spcAft>
                <a:spcPct val="0"/>
              </a:spcAft>
              <a:buClr>
                <a:srgbClr val="D40138"/>
              </a:buClr>
              <a:buFont typeface="Arial"/>
              <a:buChar char="•"/>
            </a:pPr>
            <a:r>
              <a:rPr lang="en-US" kern="0" dirty="0">
                <a:latin typeface="Arial Narrow"/>
                <a:ea typeface="ＭＳ Ｐゴシック"/>
              </a:rPr>
              <a:t>EVS Wiki: </a:t>
            </a:r>
            <a:r>
              <a:rPr lang="en-US" kern="0" dirty="0">
                <a:latin typeface="Arial Narrow"/>
                <a:ea typeface="ＭＳ Ｐゴシック"/>
                <a:hlinkClick r:id="rId4"/>
              </a:rPr>
              <a:t>https://wiki.nci.nih.gov/display/EVS/EVS+Wiki</a:t>
            </a:r>
            <a:r>
              <a:rPr lang="en-US" kern="0" dirty="0">
                <a:latin typeface="Arial Narrow"/>
                <a:ea typeface="ＭＳ Ｐゴシック"/>
              </a:rPr>
              <a:t> </a:t>
            </a:r>
          </a:p>
          <a:p>
            <a:pPr marL="346075" lvl="0" indent="-346075" defTabSz="914400" eaLnBrk="0" hangingPunct="0">
              <a:spcBef>
                <a:spcPct val="20000"/>
              </a:spcBef>
              <a:spcAft>
                <a:spcPct val="0"/>
              </a:spcAft>
              <a:buClr>
                <a:srgbClr val="D40138"/>
              </a:buClr>
              <a:buFont typeface="Arial"/>
              <a:buChar char="•"/>
            </a:pPr>
            <a:r>
              <a:rPr lang="en-US" kern="0" dirty="0">
                <a:latin typeface="Arial Narrow"/>
                <a:ea typeface="ＭＳ Ｐゴシック"/>
              </a:rPr>
              <a:t>EVS Bibliography: </a:t>
            </a:r>
            <a:r>
              <a:rPr lang="en-US" kern="0" dirty="0">
                <a:latin typeface="Arial Narrow"/>
                <a:ea typeface="ＭＳ Ｐゴシック"/>
                <a:hlinkClick r:id="rId5"/>
              </a:rPr>
              <a:t>https://wiki.nci.nih.gov/display/EVS/Bibliography+on+EVS+and+Its+Use</a:t>
            </a:r>
            <a:r>
              <a:rPr lang="en-US" kern="0" dirty="0">
                <a:latin typeface="Arial Narrow"/>
                <a:ea typeface="ＭＳ Ｐゴシック"/>
              </a:rPr>
              <a:t> </a:t>
            </a:r>
          </a:p>
          <a:p>
            <a:pPr marL="346075" lvl="0" indent="-346075" defTabSz="914400" eaLnBrk="0" hangingPunct="0">
              <a:spcBef>
                <a:spcPct val="20000"/>
              </a:spcBef>
              <a:spcAft>
                <a:spcPct val="0"/>
              </a:spcAft>
              <a:buClr>
                <a:srgbClr val="D40138"/>
              </a:buClr>
              <a:buFont typeface="Arial"/>
              <a:buChar char="•"/>
            </a:pPr>
            <a:r>
              <a:rPr lang="en-US" kern="0" dirty="0">
                <a:latin typeface="Arial Narrow"/>
                <a:ea typeface="ＭＳ Ｐゴシック"/>
              </a:rPr>
              <a:t>EVS Use &amp; Collaborations: </a:t>
            </a:r>
            <a:r>
              <a:rPr lang="en-US" kern="0" dirty="0">
                <a:solidFill>
                  <a:srgbClr val="0033CC"/>
                </a:solidFill>
                <a:latin typeface="Arial Narrow"/>
                <a:ea typeface="ＭＳ Ｐゴシック" pitchFamily="-107" charset="-128"/>
                <a:hlinkClick r:id="rId6"/>
              </a:rPr>
              <a:t>https://wiki.nci.nih.gov/display/EVS/EVS+Use+and+Collaborations</a:t>
            </a:r>
            <a:endParaRPr lang="en-US" kern="0" dirty="0">
              <a:solidFill>
                <a:srgbClr val="0033CC"/>
              </a:solidFill>
              <a:latin typeface="Arial Narrow"/>
              <a:ea typeface="ＭＳ Ｐゴシック" pitchFamily="-107" charset="-128"/>
            </a:endParaRPr>
          </a:p>
          <a:p>
            <a:pPr marL="0" lvl="0" indent="0" defTabSz="914400" eaLnBrk="0" hangingPunct="0">
              <a:spcBef>
                <a:spcPct val="20000"/>
              </a:spcBef>
              <a:spcAft>
                <a:spcPct val="0"/>
              </a:spcAft>
              <a:buClr>
                <a:srgbClr val="D40138"/>
              </a:buClr>
              <a:buNone/>
            </a:pPr>
            <a:endParaRPr lang="en-US" sz="800" b="1" kern="0" dirty="0">
              <a:latin typeface="Arial Narrow"/>
              <a:ea typeface="ＭＳ Ｐゴシック" pitchFamily="-107" charset="-128"/>
            </a:endParaRPr>
          </a:p>
          <a:p>
            <a:pPr marL="0" lvl="0" indent="0" defTabSz="914400" eaLnBrk="0" hangingPunct="0">
              <a:spcBef>
                <a:spcPct val="20000"/>
              </a:spcBef>
              <a:spcAft>
                <a:spcPct val="0"/>
              </a:spcAft>
              <a:buClr>
                <a:srgbClr val="D40138"/>
              </a:buClr>
              <a:buNone/>
            </a:pPr>
            <a:r>
              <a:rPr lang="en-US" b="1" kern="0" dirty="0">
                <a:latin typeface="Arial Narrow"/>
                <a:ea typeface="ＭＳ Ｐゴシック" pitchFamily="-107" charset="-128"/>
              </a:rPr>
              <a:t>Browsers and Term Request:</a:t>
            </a:r>
          </a:p>
          <a:p>
            <a:pPr marL="346075" lvl="0" indent="-346075" defTabSz="914400" eaLnBrk="0" hangingPunct="0">
              <a:spcBef>
                <a:spcPct val="20000"/>
              </a:spcBef>
              <a:spcAft>
                <a:spcPct val="0"/>
              </a:spcAft>
              <a:buClr>
                <a:srgbClr val="D40138"/>
              </a:buClr>
              <a:buFont typeface="Arial"/>
              <a:buChar char="•"/>
            </a:pPr>
            <a:r>
              <a:rPr lang="en-US" kern="0" dirty="0">
                <a:latin typeface="Arial Narrow"/>
                <a:ea typeface="ＭＳ Ｐゴシック" pitchFamily="-107" charset="-128"/>
              </a:rPr>
              <a:t>NCI Term Browser: </a:t>
            </a:r>
            <a:r>
              <a:rPr lang="en-US" kern="0" dirty="0" smtClean="0">
                <a:solidFill>
                  <a:srgbClr val="BBE0E3">
                    <a:lumMod val="50000"/>
                  </a:srgbClr>
                </a:solidFill>
                <a:latin typeface="Arial Narrow"/>
                <a:ea typeface="ＭＳ Ｐゴシック" pitchFamily="-107" charset="-128"/>
                <a:hlinkClick r:id="rId7"/>
              </a:rPr>
              <a:t>https://nciterms.nci.nih.gov/</a:t>
            </a:r>
            <a:r>
              <a:rPr lang="en-US" kern="0" dirty="0" smtClean="0">
                <a:solidFill>
                  <a:srgbClr val="BBE0E3">
                    <a:lumMod val="50000"/>
                  </a:srgbClr>
                </a:solidFill>
                <a:latin typeface="Arial Narrow"/>
                <a:ea typeface="ＭＳ Ｐゴシック" pitchFamily="-107" charset="-128"/>
              </a:rPr>
              <a:t> </a:t>
            </a:r>
            <a:endParaRPr lang="en-US" kern="0" dirty="0">
              <a:solidFill>
                <a:srgbClr val="BBE0E3">
                  <a:lumMod val="50000"/>
                </a:srgbClr>
              </a:solidFill>
              <a:latin typeface="Arial Narrow"/>
              <a:ea typeface="ＭＳ Ｐゴシック" pitchFamily="-107" charset="-128"/>
            </a:endParaRPr>
          </a:p>
          <a:p>
            <a:pPr marL="346075" lvl="0" indent="-346075" defTabSz="914400" eaLnBrk="0" hangingPunct="0">
              <a:spcBef>
                <a:spcPct val="20000"/>
              </a:spcBef>
              <a:spcAft>
                <a:spcPct val="0"/>
              </a:spcAft>
              <a:buClr>
                <a:srgbClr val="D40138"/>
              </a:buClr>
              <a:buFont typeface="Arial"/>
              <a:buChar char="•"/>
            </a:pPr>
            <a:r>
              <a:rPr lang="en-US" kern="0" dirty="0">
                <a:latin typeface="Arial Narrow"/>
                <a:ea typeface="ＭＳ Ｐゴシック" pitchFamily="-107" charset="-128"/>
              </a:rPr>
              <a:t>NCI Thesaurus: </a:t>
            </a:r>
            <a:r>
              <a:rPr lang="en-US" kern="0" dirty="0" smtClean="0">
                <a:solidFill>
                  <a:srgbClr val="BBE0E3">
                    <a:lumMod val="50000"/>
                  </a:srgbClr>
                </a:solidFill>
                <a:latin typeface="Arial Narrow"/>
                <a:ea typeface="ＭＳ Ｐゴシック" pitchFamily="-107" charset="-128"/>
                <a:hlinkClick r:id="rId8"/>
              </a:rPr>
              <a:t>https://ncit.nci.nih.gov/</a:t>
            </a:r>
            <a:r>
              <a:rPr lang="en-US" kern="0" dirty="0" smtClean="0">
                <a:solidFill>
                  <a:srgbClr val="BBE0E3">
                    <a:lumMod val="50000"/>
                  </a:srgbClr>
                </a:solidFill>
                <a:latin typeface="Arial Narrow"/>
                <a:ea typeface="ＭＳ Ｐゴシック" pitchFamily="-107" charset="-128"/>
              </a:rPr>
              <a:t>  </a:t>
            </a:r>
            <a:endParaRPr lang="en-US" kern="0" dirty="0">
              <a:solidFill>
                <a:srgbClr val="BBE0E3">
                  <a:lumMod val="50000"/>
                </a:srgbClr>
              </a:solidFill>
              <a:latin typeface="Arial Narrow"/>
              <a:ea typeface="ＭＳ Ｐゴシック" pitchFamily="-107" charset="-128"/>
            </a:endParaRPr>
          </a:p>
          <a:p>
            <a:pPr marL="346075" lvl="0" indent="-346075" defTabSz="914400" eaLnBrk="0" hangingPunct="0">
              <a:spcBef>
                <a:spcPct val="20000"/>
              </a:spcBef>
              <a:spcAft>
                <a:spcPct val="0"/>
              </a:spcAft>
              <a:buClr>
                <a:srgbClr val="D40138"/>
              </a:buClr>
              <a:buFont typeface="Arial"/>
              <a:buChar char="•"/>
            </a:pPr>
            <a:r>
              <a:rPr lang="en-US" kern="0" dirty="0">
                <a:latin typeface="Arial Narrow"/>
                <a:ea typeface="ＭＳ Ｐゴシック" pitchFamily="-107" charset="-128"/>
              </a:rPr>
              <a:t>NCI Metathesaurus: </a:t>
            </a:r>
            <a:r>
              <a:rPr lang="en-US" kern="0" dirty="0" smtClean="0">
                <a:solidFill>
                  <a:srgbClr val="BBE0E3">
                    <a:lumMod val="50000"/>
                  </a:srgbClr>
                </a:solidFill>
                <a:latin typeface="Arial Narrow"/>
                <a:ea typeface="ＭＳ Ｐゴシック" pitchFamily="-107" charset="-128"/>
                <a:hlinkClick r:id="rId9"/>
              </a:rPr>
              <a:t>https://ncim.nci.nih.gov/</a:t>
            </a:r>
            <a:r>
              <a:rPr lang="en-US" kern="0" dirty="0" smtClean="0">
                <a:solidFill>
                  <a:srgbClr val="BBE0E3">
                    <a:lumMod val="50000"/>
                  </a:srgbClr>
                </a:solidFill>
                <a:latin typeface="Arial Narrow"/>
                <a:ea typeface="ＭＳ Ｐゴシック" pitchFamily="-107" charset="-128"/>
              </a:rPr>
              <a:t>  </a:t>
            </a:r>
            <a:endParaRPr lang="en-US" kern="0" dirty="0">
              <a:solidFill>
                <a:srgbClr val="BBE0E3">
                  <a:lumMod val="50000"/>
                </a:srgbClr>
              </a:solidFill>
              <a:latin typeface="Arial Narrow"/>
              <a:ea typeface="ＭＳ Ｐゴシック" pitchFamily="-107" charset="-128"/>
            </a:endParaRPr>
          </a:p>
          <a:p>
            <a:pPr marL="346075" lvl="0" indent="-346075" defTabSz="914400" eaLnBrk="0" hangingPunct="0">
              <a:spcBef>
                <a:spcPct val="20000"/>
              </a:spcBef>
              <a:spcAft>
                <a:spcPct val="0"/>
              </a:spcAft>
              <a:buClr>
                <a:srgbClr val="D40138"/>
              </a:buClr>
              <a:buFont typeface="Arial"/>
              <a:buChar char="•"/>
            </a:pPr>
            <a:r>
              <a:rPr lang="en-US" kern="0" dirty="0">
                <a:latin typeface="Arial Narrow"/>
                <a:ea typeface="ＭＳ Ｐゴシック" pitchFamily="-107" charset="-128"/>
              </a:rPr>
              <a:t>NCI EVS Term Request Page: </a:t>
            </a:r>
            <a:r>
              <a:rPr lang="en-US" kern="0" dirty="0">
                <a:latin typeface="Arial Narrow"/>
                <a:ea typeface="ＭＳ Ｐゴシック" pitchFamily="-107" charset="-128"/>
                <a:hlinkClick r:id="rId10"/>
              </a:rPr>
              <a:t>https://ncitermform.nci.nih.gov/</a:t>
            </a:r>
            <a:endParaRPr lang="en-US" kern="0" dirty="0">
              <a:latin typeface="Arial Narrow"/>
              <a:ea typeface="ＭＳ Ｐゴシック" pitchFamily="-107" charset="-128"/>
            </a:endParaRPr>
          </a:p>
          <a:p>
            <a:pPr marL="346075" lvl="0" indent="-346075" defTabSz="914400" eaLnBrk="0" hangingPunct="0">
              <a:spcBef>
                <a:spcPct val="20000"/>
              </a:spcBef>
              <a:spcAft>
                <a:spcPct val="0"/>
              </a:spcAft>
              <a:buClr>
                <a:srgbClr val="D40138"/>
              </a:buClr>
              <a:buNone/>
            </a:pPr>
            <a:endParaRPr lang="en-US" sz="800" b="1" kern="0" dirty="0">
              <a:latin typeface="Arial Narrow"/>
              <a:ea typeface="ＭＳ Ｐゴシック" pitchFamily="-107" charset="-128"/>
            </a:endParaRPr>
          </a:p>
          <a:p>
            <a:pPr marL="346075" lvl="0" indent="-346075" defTabSz="914400" eaLnBrk="0" hangingPunct="0">
              <a:spcBef>
                <a:spcPct val="20000"/>
              </a:spcBef>
              <a:spcAft>
                <a:spcPct val="0"/>
              </a:spcAft>
              <a:buClr>
                <a:srgbClr val="D40138"/>
              </a:buClr>
              <a:buNone/>
            </a:pPr>
            <a:r>
              <a:rPr lang="en-US" b="1" kern="0" dirty="0">
                <a:latin typeface="Arial Narrow"/>
                <a:ea typeface="ＭＳ Ｐゴシック" pitchFamily="-107" charset="-128"/>
              </a:rPr>
              <a:t>EVS/NCIt Staff email:  </a:t>
            </a:r>
            <a:r>
              <a:rPr lang="en-US" u="sng" kern="0" dirty="0">
                <a:latin typeface="Arial Narrow"/>
                <a:ea typeface="ＭＳ Ｐゴシック" pitchFamily="-107" charset="-128"/>
                <a:hlinkClick r:id="rId11"/>
              </a:rPr>
              <a:t>NCIThesaurus@mail.nih.gov</a:t>
            </a:r>
            <a:endParaRPr lang="en-US" b="1" kern="0" dirty="0">
              <a:latin typeface="Arial Narrow"/>
              <a:ea typeface="ＭＳ Ｐゴシック" pitchFamily="-107" charset="-128"/>
            </a:endParaRPr>
          </a:p>
          <a:p>
            <a:pPr marL="320040" indent="-320040">
              <a:spcBef>
                <a:spcPts val="0"/>
              </a:spcBef>
              <a:spcAft>
                <a:spcPts val="800"/>
              </a:spcAft>
            </a:pPr>
            <a:endParaRPr lang="en-US" sz="1500" dirty="0"/>
          </a:p>
        </p:txBody>
      </p:sp>
      <p:pic>
        <p:nvPicPr>
          <p:cNvPr id="6" name="Picture 5" descr="EVSTiny80.gif"/>
          <p:cNvPicPr>
            <a:picLocks noChangeAspect="1"/>
          </p:cNvPicPr>
          <p:nvPr/>
        </p:nvPicPr>
        <p:blipFill>
          <a:blip r:embed="rId12"/>
          <a:stretch>
            <a:fillRect/>
          </a:stretch>
        </p:blipFill>
        <p:spPr>
          <a:xfrm>
            <a:off x="9753601" y="152400"/>
            <a:ext cx="2243527" cy="533400"/>
          </a:xfrm>
          <a:prstGeom prst="rect">
            <a:avLst/>
          </a:prstGeom>
        </p:spPr>
      </p:pic>
    </p:spTree>
    <p:extLst>
      <p:ext uri="{BB962C8B-B14F-4D97-AF65-F5344CB8AC3E}">
        <p14:creationId xmlns:p14="http://schemas.microsoft.com/office/powerpoint/2010/main" val="146837981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smtClean="0"/>
              <a:t>Mouse Genome Informatics</a:t>
            </a:r>
            <a:br>
              <a:rPr lang="en-US" sz="4000" dirty="0" smtClean="0"/>
            </a:br>
            <a:r>
              <a:rPr lang="en-US" sz="2700" dirty="0" smtClean="0"/>
              <a:t>www.informatics.jax.org</a:t>
            </a:r>
            <a:endParaRPr lang="en-US" sz="2700" dirty="0"/>
          </a:p>
        </p:txBody>
      </p:sp>
      <p:sp>
        <p:nvSpPr>
          <p:cNvPr id="5" name="TextBox 4"/>
          <p:cNvSpPr txBox="1"/>
          <p:nvPr/>
        </p:nvSpPr>
        <p:spPr>
          <a:xfrm>
            <a:off x="508000" y="1752601"/>
            <a:ext cx="11176000" cy="4247317"/>
          </a:xfrm>
          <a:prstGeom prst="rect">
            <a:avLst/>
          </a:prstGeom>
          <a:noFill/>
        </p:spPr>
        <p:txBody>
          <a:bodyPr wrap="square" rtlCol="0">
            <a:spAutoFit/>
          </a:bodyPr>
          <a:lstStyle/>
          <a:p>
            <a:r>
              <a:rPr lang="en-US" dirty="0" smtClean="0"/>
              <a:t>Projects using tumor and cancer related terms:</a:t>
            </a:r>
          </a:p>
          <a:p>
            <a:endParaRPr lang="en-US" dirty="0" smtClean="0"/>
          </a:p>
          <a:p>
            <a:pPr marL="285750" indent="-285750">
              <a:buFont typeface="Arial" panose="020B0604020202020204" pitchFamily="34" charset="0"/>
              <a:buChar char="•"/>
            </a:pPr>
            <a:r>
              <a:rPr lang="en-US" dirty="0" smtClean="0"/>
              <a:t>Mouse Tumor Biology (MTB) Database</a:t>
            </a:r>
          </a:p>
          <a:p>
            <a:pPr marL="742950" lvl="1" indent="-285750">
              <a:buFont typeface="Courier New" panose="02070309020205020404" pitchFamily="49" charset="0"/>
              <a:buChar char="o"/>
            </a:pPr>
            <a:r>
              <a:rPr lang="en-US" dirty="0" smtClean="0"/>
              <a:t>Annotate tumor diagnoses reported in mouse cohorts</a:t>
            </a:r>
          </a:p>
          <a:p>
            <a:pPr marL="1200150" lvl="2" indent="-285750">
              <a:buFont typeface="Wingdings" panose="05000000000000000000" pitchFamily="2" charset="2"/>
              <a:buChar char="§"/>
            </a:pPr>
            <a:r>
              <a:rPr lang="en-US" dirty="0" smtClean="0"/>
              <a:t>Uses a custom tumor vocabulary</a:t>
            </a:r>
          </a:p>
          <a:p>
            <a:pPr marL="1200150" lvl="2" indent="-285750">
              <a:buFont typeface="Wingdings" panose="05000000000000000000" pitchFamily="2" charset="2"/>
              <a:buChar char="§"/>
            </a:pPr>
            <a:r>
              <a:rPr lang="en-US" dirty="0" smtClean="0"/>
              <a:t>Uses a custom anatomy vocabulary based on the </a:t>
            </a:r>
            <a:r>
              <a:rPr lang="en-US" dirty="0"/>
              <a:t>Adult Mouse Anatomy Ontology </a:t>
            </a:r>
            <a:r>
              <a:rPr lang="en-US" dirty="0" smtClean="0"/>
              <a:t>for organ tissue location </a:t>
            </a:r>
          </a:p>
          <a:p>
            <a:pPr marL="1200150" lvl="2"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Mouse Genome Database (MGD)</a:t>
            </a:r>
          </a:p>
          <a:p>
            <a:pPr marL="742950" lvl="1" indent="-285750">
              <a:buFont typeface="Courier New" panose="02070309020205020404" pitchFamily="49" charset="0"/>
              <a:buChar char="o"/>
            </a:pPr>
            <a:r>
              <a:rPr lang="en-US" dirty="0" smtClean="0"/>
              <a:t>Annotate tumor incidence, susceptibility in populations of mice</a:t>
            </a:r>
          </a:p>
          <a:p>
            <a:pPr marL="1200150" lvl="2" indent="-285750">
              <a:buFont typeface="Wingdings" panose="05000000000000000000" pitchFamily="2" charset="2"/>
              <a:buChar char="§"/>
            </a:pPr>
            <a:r>
              <a:rPr lang="en-US" dirty="0" smtClean="0"/>
              <a:t>Uses Mammalian Phenotype Ontology terms</a:t>
            </a:r>
          </a:p>
          <a:p>
            <a:pPr lvl="3"/>
            <a:r>
              <a:rPr lang="en-US" dirty="0" smtClean="0"/>
              <a:t>(logical definitions use MPATH for now, considering NCIT)</a:t>
            </a:r>
          </a:p>
          <a:p>
            <a:pPr marL="742950" lvl="1" indent="-285750">
              <a:buFont typeface="Courier New" panose="02070309020205020404" pitchFamily="49" charset="0"/>
              <a:buChar char="o"/>
            </a:pPr>
            <a:r>
              <a:rPr lang="en-US" dirty="0" smtClean="0"/>
              <a:t>Annotate mouse models of human disease</a:t>
            </a:r>
          </a:p>
          <a:p>
            <a:pPr marL="1200150" lvl="2" indent="-285750">
              <a:buFont typeface="Wingdings" panose="05000000000000000000" pitchFamily="2" charset="2"/>
              <a:buChar char="§"/>
            </a:pPr>
            <a:r>
              <a:rPr lang="en-US" dirty="0" smtClean="0"/>
              <a:t>Uses OMIM disease terms</a:t>
            </a:r>
          </a:p>
          <a:p>
            <a:pPr marL="285750" indent="-285750">
              <a:buFont typeface="Arial" panose="020B0604020202020204" pitchFamily="34" charset="0"/>
              <a:buChar char="•"/>
            </a:pP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200" y="314460"/>
            <a:ext cx="1927717" cy="743081"/>
          </a:xfrm>
          <a:prstGeom prst="rect">
            <a:avLst/>
          </a:prstGeom>
        </p:spPr>
      </p:pic>
    </p:spTree>
    <p:extLst>
      <p:ext uri="{BB962C8B-B14F-4D97-AF65-F5344CB8AC3E}">
        <p14:creationId xmlns:p14="http://schemas.microsoft.com/office/powerpoint/2010/main" val="308502252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8000" y="1371601"/>
            <a:ext cx="11176000" cy="4247317"/>
          </a:xfrm>
          <a:prstGeom prst="rect">
            <a:avLst/>
          </a:prstGeom>
          <a:noFill/>
        </p:spPr>
        <p:txBody>
          <a:bodyPr wrap="square" rtlCol="0">
            <a:spAutoFit/>
          </a:bodyPr>
          <a:lstStyle/>
          <a:p>
            <a:r>
              <a:rPr lang="en-US" b="1" dirty="0" smtClean="0"/>
              <a:t>Vocabulary Issues</a:t>
            </a:r>
          </a:p>
          <a:p>
            <a:endParaRPr lang="en-US" dirty="0" smtClean="0"/>
          </a:p>
          <a:p>
            <a:pPr marL="342900" indent="-342900">
              <a:buFont typeface="Arial" panose="020B0604020202020204" pitchFamily="34" charset="0"/>
              <a:buChar char="•"/>
            </a:pPr>
            <a:r>
              <a:rPr lang="en-US" dirty="0" smtClean="0"/>
              <a:t>MTB</a:t>
            </a:r>
          </a:p>
          <a:p>
            <a:pPr marL="800100" lvl="1" indent="-342900">
              <a:buFont typeface="Courier New" panose="02070309020205020404" pitchFamily="49" charset="0"/>
              <a:buChar char="o"/>
            </a:pPr>
            <a:r>
              <a:rPr lang="en-US" dirty="0" smtClean="0"/>
              <a:t>Issues with Tumor Diagnosis Vocabulary</a:t>
            </a:r>
          </a:p>
          <a:p>
            <a:pPr marL="1257300" lvl="2" indent="-342900">
              <a:buFont typeface="Wingdings" panose="05000000000000000000" pitchFamily="2" charset="2"/>
              <a:buChar char="§"/>
            </a:pPr>
            <a:r>
              <a:rPr lang="en-US" dirty="0"/>
              <a:t>m</a:t>
            </a:r>
            <a:r>
              <a:rPr lang="en-US" dirty="0" smtClean="0"/>
              <a:t>aintenance</a:t>
            </a:r>
          </a:p>
          <a:p>
            <a:pPr marL="1257300" lvl="2" indent="-342900">
              <a:buFont typeface="Wingdings" panose="05000000000000000000" pitchFamily="2" charset="2"/>
              <a:buChar char="§"/>
            </a:pPr>
            <a:r>
              <a:rPr lang="en-US" dirty="0" smtClean="0"/>
              <a:t>lack of structure</a:t>
            </a:r>
          </a:p>
          <a:p>
            <a:pPr marL="1200150" lvl="2"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MGD</a:t>
            </a:r>
          </a:p>
          <a:p>
            <a:pPr marL="742950" lvl="1" indent="-285750">
              <a:buFont typeface="Courier New" panose="02070309020205020404" pitchFamily="49" charset="0"/>
              <a:buChar char="o"/>
            </a:pPr>
            <a:r>
              <a:rPr lang="en-US" dirty="0"/>
              <a:t>Issues with OMIM</a:t>
            </a:r>
          </a:p>
          <a:p>
            <a:pPr marL="1200150" lvl="2" indent="-285750">
              <a:buFont typeface="Wingdings" panose="05000000000000000000" pitchFamily="2" charset="2"/>
              <a:buChar char="§"/>
            </a:pPr>
            <a:r>
              <a:rPr lang="en-US" dirty="0"/>
              <a:t>lack of structure</a:t>
            </a:r>
          </a:p>
          <a:p>
            <a:pPr marL="1200150" lvl="2" indent="-285750">
              <a:buFont typeface="Wingdings" panose="05000000000000000000" pitchFamily="2" charset="2"/>
              <a:buChar char="§"/>
            </a:pPr>
            <a:r>
              <a:rPr lang="en-US" dirty="0"/>
              <a:t>absence of many generic cancer disease </a:t>
            </a:r>
            <a:r>
              <a:rPr lang="en-US" dirty="0" smtClean="0"/>
              <a:t>terms</a:t>
            </a:r>
          </a:p>
          <a:p>
            <a:pPr marL="1200150" lvl="2"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MGI</a:t>
            </a:r>
          </a:p>
          <a:p>
            <a:pPr marL="742950" lvl="1" indent="-285750">
              <a:buFont typeface="Courier New" panose="02070309020205020404" pitchFamily="49" charset="0"/>
              <a:buChar char="o"/>
            </a:pPr>
            <a:r>
              <a:rPr lang="en-US" dirty="0"/>
              <a:t>Need to distinguish between tumors, tumor related phenotypes, and diseases</a:t>
            </a:r>
          </a:p>
          <a:p>
            <a:pPr marL="742950" lvl="1" indent="-285750">
              <a:buFont typeface="Courier New" panose="02070309020205020404" pitchFamily="49" charset="0"/>
              <a:buChar char="o"/>
            </a:pPr>
            <a:r>
              <a:rPr lang="en-US" dirty="0" smtClean="0"/>
              <a:t>No cross relationships between tumor diagnoses, phenotype and disease vocabularies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200" y="314460"/>
            <a:ext cx="1927717" cy="743081"/>
          </a:xfrm>
          <a:prstGeom prst="rect">
            <a:avLst/>
          </a:prstGeom>
        </p:spPr>
      </p:pic>
      <p:sp>
        <p:nvSpPr>
          <p:cNvPr id="6" name="Title 3"/>
          <p:cNvSpPr>
            <a:spLocks noGrp="1"/>
          </p:cNvSpPr>
          <p:nvPr>
            <p:ph type="title"/>
          </p:nvPr>
        </p:nvSpPr>
        <p:spPr>
          <a:xfrm>
            <a:off x="609600" y="274638"/>
            <a:ext cx="10972800" cy="1143000"/>
          </a:xfrm>
        </p:spPr>
        <p:txBody>
          <a:bodyPr>
            <a:normAutofit/>
          </a:bodyPr>
          <a:lstStyle/>
          <a:p>
            <a:r>
              <a:rPr lang="en-US" sz="4000" dirty="0" smtClean="0"/>
              <a:t>Mouse Genome Informatics</a:t>
            </a:r>
            <a:br>
              <a:rPr lang="en-US" sz="4000" dirty="0" smtClean="0"/>
            </a:br>
            <a:r>
              <a:rPr lang="en-US" sz="2700" dirty="0" smtClean="0"/>
              <a:t>www.informatics.jax.org</a:t>
            </a:r>
            <a:endParaRPr lang="en-US" sz="2700" dirty="0"/>
          </a:p>
        </p:txBody>
      </p:sp>
    </p:spTree>
    <p:extLst>
      <p:ext uri="{BB962C8B-B14F-4D97-AF65-F5344CB8AC3E}">
        <p14:creationId xmlns:p14="http://schemas.microsoft.com/office/powerpoint/2010/main" val="98934456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bwMode="auto">
          <a:xfrm>
            <a:off x="9165112" y="6492876"/>
            <a:ext cx="2844800" cy="365125"/>
          </a:xfrm>
          <a:noFill/>
          <a:ln>
            <a:miter lim="800000"/>
            <a:headEnd/>
            <a:tailEnd/>
          </a:ln>
        </p:spPr>
        <p:txBody>
          <a:bodyPr/>
          <a:lstStyle/>
          <a:p>
            <a:fld id="{81B62CBE-6AE3-469E-B959-1AD5302E9EF9}" type="slidenum">
              <a:rPr lang="en-US" smtClean="0">
                <a:solidFill>
                  <a:prstClr val="black"/>
                </a:solidFill>
                <a:ea typeface="ＭＳ Ｐゴシック" pitchFamily="34" charset="-128"/>
              </a:rPr>
              <a:pPr/>
              <a:t>23</a:t>
            </a:fld>
            <a:endParaRPr lang="en-US" dirty="0" smtClean="0">
              <a:solidFill>
                <a:prstClr val="black"/>
              </a:solidFill>
              <a:ea typeface="ＭＳ Ｐゴシック" pitchFamily="34" charset="-128"/>
            </a:endParaRPr>
          </a:p>
        </p:txBody>
      </p:sp>
      <p:sp>
        <p:nvSpPr>
          <p:cNvPr id="492546" name="Rectangle 2"/>
          <p:cNvSpPr>
            <a:spLocks noGrp="1" noChangeArrowheads="1"/>
          </p:cNvSpPr>
          <p:nvPr>
            <p:ph type="body" idx="4294967295"/>
          </p:nvPr>
        </p:nvSpPr>
        <p:spPr bwMode="auto">
          <a:xfrm>
            <a:off x="7975521" y="1582747"/>
            <a:ext cx="4004268" cy="3994516"/>
          </a:xfrm>
          <a:prstGeom prst="rect">
            <a:avLst/>
          </a:prstGeom>
          <a:noFill/>
          <a:ln>
            <a:miter lim="800000"/>
            <a:headEnd/>
            <a:tailEnd/>
          </a:ln>
        </p:spPr>
        <p:txBody>
          <a:bodyPr/>
          <a:lstStyle/>
          <a:p>
            <a:pPr>
              <a:lnSpc>
                <a:spcPct val="95000"/>
              </a:lnSpc>
              <a:buNone/>
            </a:pPr>
            <a:r>
              <a:rPr lang="en-US" sz="2400" b="1" dirty="0" smtClean="0">
                <a:solidFill>
                  <a:srgbClr val="993366"/>
                </a:solidFill>
                <a:latin typeface="Calibri" pitchFamily="34" charset="0"/>
              </a:rPr>
              <a:t>Protein Ontology (PRO)</a:t>
            </a:r>
          </a:p>
          <a:p>
            <a:pPr marL="342900" lvl="1" indent="-342900">
              <a:lnSpc>
                <a:spcPct val="95000"/>
              </a:lnSpc>
              <a:buFont typeface="Arial" charset="0"/>
              <a:buChar char="•"/>
            </a:pPr>
            <a:r>
              <a:rPr lang="en-US" sz="2400" dirty="0" smtClean="0">
                <a:solidFill>
                  <a:schemeClr val="accent5">
                    <a:lumMod val="75000"/>
                  </a:schemeClr>
                </a:solidFill>
                <a:latin typeface="Calibri" pitchFamily="34" charset="0"/>
                <a:cs typeface="Calibri" pitchFamily="34" charset="0"/>
              </a:rPr>
              <a:t>Reference Ontology </a:t>
            </a:r>
            <a:r>
              <a:rPr lang="en-US" sz="2400" dirty="0" smtClean="0">
                <a:latin typeface="Calibri" pitchFamily="34" charset="0"/>
                <a:cs typeface="Calibri" pitchFamily="34" charset="0"/>
              </a:rPr>
              <a:t>for Proteins</a:t>
            </a:r>
          </a:p>
          <a:p>
            <a:pPr>
              <a:lnSpc>
                <a:spcPct val="95000"/>
              </a:lnSpc>
            </a:pPr>
            <a:r>
              <a:rPr lang="en-US" sz="2400" dirty="0" smtClean="0">
                <a:latin typeface="Calibri" pitchFamily="34" charset="0"/>
              </a:rPr>
              <a:t>One of the first set of OBO Foundry ontologies</a:t>
            </a:r>
          </a:p>
          <a:p>
            <a:pPr>
              <a:lnSpc>
                <a:spcPct val="95000"/>
              </a:lnSpc>
            </a:pPr>
            <a:endParaRPr lang="en-US" sz="2400" dirty="0" smtClean="0">
              <a:latin typeface="Calibri" pitchFamily="34" charset="0"/>
            </a:endParaRPr>
          </a:p>
          <a:p>
            <a:pPr>
              <a:lnSpc>
                <a:spcPct val="95000"/>
              </a:lnSpc>
            </a:pPr>
            <a:endParaRPr lang="en-US" sz="2400" dirty="0" smtClean="0">
              <a:latin typeface="Calibri" pitchFamily="34" charset="0"/>
            </a:endParaRPr>
          </a:p>
          <a:p>
            <a:pPr>
              <a:lnSpc>
                <a:spcPct val="95000"/>
              </a:lnSpc>
            </a:pPr>
            <a:endParaRPr lang="en-US" sz="2400" dirty="0" smtClean="0">
              <a:latin typeface="Calibri" pitchFamily="34" charset="0"/>
            </a:endParaRPr>
          </a:p>
          <a:p>
            <a:pPr>
              <a:lnSpc>
                <a:spcPct val="95000"/>
              </a:lnSpc>
            </a:pPr>
            <a:endParaRPr lang="en-US" sz="2400" dirty="0" smtClean="0">
              <a:latin typeface="Calibri" pitchFamily="34" charset="0"/>
            </a:endParaRPr>
          </a:p>
          <a:p>
            <a:pPr>
              <a:lnSpc>
                <a:spcPct val="95000"/>
              </a:lnSpc>
            </a:pPr>
            <a:endParaRPr lang="en-US" sz="2400" dirty="0" smtClean="0">
              <a:latin typeface="Calibri" pitchFamily="34" charset="0"/>
            </a:endParaRPr>
          </a:p>
          <a:p>
            <a:pPr>
              <a:lnSpc>
                <a:spcPct val="95000"/>
              </a:lnSpc>
            </a:pPr>
            <a:endParaRPr lang="en-US" sz="2400" dirty="0" smtClean="0">
              <a:latin typeface="Calibri" pitchFamily="34" charset="0"/>
            </a:endParaRPr>
          </a:p>
          <a:p>
            <a:pPr>
              <a:lnSpc>
                <a:spcPct val="95000"/>
              </a:lnSpc>
              <a:buNone/>
            </a:pPr>
            <a:endParaRPr lang="en-US" sz="2400" dirty="0" smtClean="0">
              <a:solidFill>
                <a:schemeClr val="tx2"/>
              </a:solidFill>
              <a:latin typeface="Calibri" pitchFamily="34" charset="0"/>
              <a:cs typeface="Calibri" pitchFamily="34" charset="0"/>
            </a:endParaRPr>
          </a:p>
          <a:p>
            <a:pPr>
              <a:lnSpc>
                <a:spcPct val="95000"/>
              </a:lnSpc>
            </a:pPr>
            <a:endParaRPr lang="en-US" sz="2400" dirty="0" smtClean="0">
              <a:latin typeface="Calibri" pitchFamily="34" charset="0"/>
            </a:endParaRPr>
          </a:p>
          <a:p>
            <a:pPr>
              <a:lnSpc>
                <a:spcPct val="95000"/>
              </a:lnSpc>
            </a:pPr>
            <a:endParaRPr lang="en-US" sz="2400" dirty="0" smtClean="0">
              <a:latin typeface="Calibri" pitchFamily="34" charset="0"/>
            </a:endParaRPr>
          </a:p>
        </p:txBody>
      </p:sp>
      <p:sp>
        <p:nvSpPr>
          <p:cNvPr id="15364" name="Rectangle 3"/>
          <p:cNvSpPr>
            <a:spLocks noGrp="1" noChangeArrowheads="1"/>
          </p:cNvSpPr>
          <p:nvPr>
            <p:ph type="title" idx="4294967295"/>
          </p:nvPr>
        </p:nvSpPr>
        <p:spPr bwMode="auto">
          <a:xfrm>
            <a:off x="1" y="0"/>
            <a:ext cx="10465161" cy="843148"/>
          </a:xfrm>
          <a:prstGeom prst="rect">
            <a:avLst/>
          </a:prstGeom>
          <a:noFill/>
          <a:ln>
            <a:miter lim="800000"/>
            <a:headEnd/>
            <a:tailEnd/>
          </a:ln>
        </p:spPr>
        <p:txBody>
          <a:bodyPr anchor="ctr"/>
          <a:lstStyle/>
          <a:p>
            <a:r>
              <a:rPr lang="en-US" sz="3200" b="1" i="1" dirty="0" smtClean="0">
                <a:solidFill>
                  <a:srgbClr val="2B285E"/>
                </a:solidFill>
                <a:latin typeface="Calibri" panose="020F0502020204030204" pitchFamily="34" charset="0"/>
              </a:rPr>
              <a:t>PRO in OBO Foundry</a:t>
            </a:r>
          </a:p>
        </p:txBody>
      </p:sp>
      <p:pic>
        <p:nvPicPr>
          <p:cNvPr id="9" name="Picture 9"/>
          <p:cNvPicPr>
            <a:picLocks noChangeAspect="1" noChangeArrowheads="1"/>
          </p:cNvPicPr>
          <p:nvPr/>
        </p:nvPicPr>
        <p:blipFill>
          <a:blip r:embed="rId3" cstate="print"/>
          <a:srcRect l="34428" t="72200" r="57947" b="17502"/>
          <a:stretch>
            <a:fillRect/>
          </a:stretch>
        </p:blipFill>
        <p:spPr bwMode="auto">
          <a:xfrm>
            <a:off x="10225927" y="5914780"/>
            <a:ext cx="1159047" cy="919528"/>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rcRect/>
          <a:stretch>
            <a:fillRect/>
          </a:stretch>
        </p:blipFill>
        <p:spPr bwMode="auto">
          <a:xfrm>
            <a:off x="10342985" y="6001282"/>
            <a:ext cx="836427" cy="627320"/>
          </a:xfrm>
          <a:prstGeom prst="rect">
            <a:avLst/>
          </a:prstGeom>
          <a:noFill/>
          <a:ln w="9525">
            <a:noFill/>
            <a:miter lim="800000"/>
            <a:headEnd/>
            <a:tailEnd/>
          </a:ln>
          <a:effectLst/>
        </p:spPr>
      </p:pic>
      <p:sp>
        <p:nvSpPr>
          <p:cNvPr id="11" name="Rectangle 10"/>
          <p:cNvSpPr/>
          <p:nvPr/>
        </p:nvSpPr>
        <p:spPr>
          <a:xfrm>
            <a:off x="0" y="6304002"/>
            <a:ext cx="10137424" cy="553998"/>
          </a:xfrm>
          <a:prstGeom prst="rect">
            <a:avLst/>
          </a:prstGeom>
          <a:solidFill>
            <a:schemeClr val="accent1">
              <a:lumMod val="20000"/>
              <a:lumOff val="80000"/>
            </a:schemeClr>
          </a:solidFill>
        </p:spPr>
        <p:txBody>
          <a:bodyPr wrap="square">
            <a:spAutoFit/>
          </a:bodyPr>
          <a:lstStyle/>
          <a:p>
            <a:pPr fontAlgn="auto">
              <a:spcBef>
                <a:spcPts val="0"/>
              </a:spcBef>
              <a:spcAft>
                <a:spcPts val="0"/>
              </a:spcAft>
            </a:pPr>
            <a:r>
              <a:rPr lang="en-US" sz="1500" b="1" dirty="0" smtClean="0">
                <a:solidFill>
                  <a:prstClr val="black"/>
                </a:solidFill>
                <a:latin typeface="Calibri" pitchFamily="34" charset="0"/>
                <a:ea typeface="ＭＳ Ｐゴシック"/>
                <a:cs typeface="Calibri" pitchFamily="34" charset="0"/>
              </a:rPr>
              <a:t>Protein Ontology: A controlled structured network of protein entities. </a:t>
            </a:r>
            <a:r>
              <a:rPr lang="en-US" sz="1500" dirty="0" err="1" smtClean="0">
                <a:solidFill>
                  <a:prstClr val="black"/>
                </a:solidFill>
                <a:latin typeface="Calibri" pitchFamily="34" charset="0"/>
                <a:ea typeface="ＭＳ Ｐゴシック"/>
                <a:cs typeface="Calibri" pitchFamily="34" charset="0"/>
              </a:rPr>
              <a:t>Natale</a:t>
            </a:r>
            <a:r>
              <a:rPr lang="en-US" sz="1500" dirty="0" smtClean="0">
                <a:solidFill>
                  <a:prstClr val="black"/>
                </a:solidFill>
                <a:latin typeface="Calibri" pitchFamily="34" charset="0"/>
                <a:ea typeface="ＭＳ Ｐゴシック"/>
                <a:cs typeface="Calibri" pitchFamily="34" charset="0"/>
              </a:rPr>
              <a:t> DA, </a:t>
            </a:r>
            <a:r>
              <a:rPr lang="en-US" sz="1500" dirty="0" err="1" smtClean="0">
                <a:solidFill>
                  <a:prstClr val="black"/>
                </a:solidFill>
                <a:latin typeface="Calibri" pitchFamily="34" charset="0"/>
                <a:ea typeface="ＭＳ Ｐゴシック"/>
                <a:cs typeface="Calibri" pitchFamily="34" charset="0"/>
              </a:rPr>
              <a:t>Arighi</a:t>
            </a:r>
            <a:r>
              <a:rPr lang="en-US" sz="1500" dirty="0" smtClean="0">
                <a:solidFill>
                  <a:prstClr val="black"/>
                </a:solidFill>
                <a:latin typeface="Calibri" pitchFamily="34" charset="0"/>
                <a:ea typeface="ＭＳ Ｐゴシック"/>
                <a:cs typeface="Calibri" pitchFamily="34" charset="0"/>
              </a:rPr>
              <a:t> CN, Blake JA, </a:t>
            </a:r>
            <a:r>
              <a:rPr lang="en-US" sz="1500" dirty="0" err="1" smtClean="0">
                <a:solidFill>
                  <a:prstClr val="black"/>
                </a:solidFill>
                <a:latin typeface="Calibri" pitchFamily="34" charset="0"/>
                <a:ea typeface="ＭＳ Ｐゴシック"/>
                <a:cs typeface="Calibri" pitchFamily="34" charset="0"/>
              </a:rPr>
              <a:t>Bult</a:t>
            </a:r>
            <a:r>
              <a:rPr lang="en-US" sz="1500" dirty="0" smtClean="0">
                <a:solidFill>
                  <a:prstClr val="black"/>
                </a:solidFill>
                <a:latin typeface="Calibri" pitchFamily="34" charset="0"/>
                <a:ea typeface="ＭＳ Ｐゴシック"/>
                <a:cs typeface="Calibri" pitchFamily="34" charset="0"/>
              </a:rPr>
              <a:t> CJ, et al., Wu CH. (2014) </a:t>
            </a:r>
            <a:r>
              <a:rPr lang="en-US" sz="1500" i="1" dirty="0" smtClean="0">
                <a:solidFill>
                  <a:prstClr val="black"/>
                </a:solidFill>
                <a:latin typeface="Calibri" pitchFamily="34" charset="0"/>
                <a:ea typeface="ＭＳ Ｐゴシック"/>
                <a:cs typeface="Calibri" pitchFamily="34" charset="0"/>
              </a:rPr>
              <a:t>Nucleic Acids Res. </a:t>
            </a:r>
            <a:r>
              <a:rPr lang="en-US" sz="1500" dirty="0" smtClean="0">
                <a:solidFill>
                  <a:prstClr val="black"/>
                </a:solidFill>
                <a:latin typeface="Calibri" pitchFamily="34" charset="0"/>
                <a:ea typeface="ＭＳ Ｐゴシック"/>
                <a:cs typeface="Calibri" pitchFamily="34" charset="0"/>
              </a:rPr>
              <a:t>42(1), D415-421. </a:t>
            </a:r>
            <a:r>
              <a:rPr lang="en-US" sz="1500" dirty="0">
                <a:solidFill>
                  <a:prstClr val="black"/>
                </a:solidFill>
                <a:latin typeface="Calibri" pitchFamily="34" charset="0"/>
                <a:ea typeface="ＭＳ Ｐゴシック"/>
                <a:cs typeface="Calibri" pitchFamily="34" charset="0"/>
              </a:rPr>
              <a:t>[PMC3964965]</a:t>
            </a:r>
          </a:p>
        </p:txBody>
      </p:sp>
      <p:pic>
        <p:nvPicPr>
          <p:cNvPr id="4" name="Picture 3"/>
          <p:cNvPicPr>
            <a:picLocks noChangeAspect="1"/>
          </p:cNvPicPr>
          <p:nvPr/>
        </p:nvPicPr>
        <p:blipFill rotWithShape="1">
          <a:blip r:embed="rId5"/>
          <a:srcRect l="10689" t="10638" r="42926" b="7746"/>
          <a:stretch/>
        </p:blipFill>
        <p:spPr>
          <a:xfrm>
            <a:off x="246509" y="691194"/>
            <a:ext cx="7560060" cy="5585531"/>
          </a:xfrm>
          <a:prstGeom prst="rect">
            <a:avLst/>
          </a:prstGeom>
          <a:ln>
            <a:solidFill>
              <a:schemeClr val="tx1"/>
            </a:solidFill>
          </a:ln>
        </p:spPr>
      </p:pic>
      <p:pic>
        <p:nvPicPr>
          <p:cNvPr id="1026" name="Picture 2" descr="http://www.obofoundry.org/images/foundry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5223" y="109167"/>
            <a:ext cx="709756" cy="532317"/>
          </a:xfrm>
          <a:prstGeom prst="rect">
            <a:avLst/>
          </a:prstGeom>
          <a:noFill/>
          <a:extLst>
            <a:ext uri="{909E8E84-426E-40dd-AFC4-6F175D3DCCD1}">
              <a14:hiddenFill xmlns:a14="http://schemas.microsoft.com/office/drawing/2010/main">
                <a:solidFill>
                  <a:srgbClr val="FFFFFF"/>
                </a:solidFill>
              </a14:hiddenFill>
            </a:ext>
          </a:extLst>
        </p:spPr>
      </p:pic>
      <p:sp>
        <p:nvSpPr>
          <p:cNvPr id="19" name="Oval 18"/>
          <p:cNvSpPr/>
          <p:nvPr/>
        </p:nvSpPr>
        <p:spPr>
          <a:xfrm flipH="1" flipV="1">
            <a:off x="77557" y="4329527"/>
            <a:ext cx="3541703" cy="695866"/>
          </a:xfrm>
          <a:prstGeom prst="ellipse">
            <a:avLst/>
          </a:prstGeom>
          <a:noFill/>
          <a:ln w="25400">
            <a:solidFill>
              <a:srgbClr val="99336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sz="1800">
              <a:solidFill>
                <a:prstClr val="white"/>
              </a:solidFill>
            </a:endParaRPr>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26397" y="108475"/>
            <a:ext cx="1641860" cy="523495"/>
          </a:xfrm>
          <a:prstGeom prst="rect">
            <a:avLst/>
          </a:prstGeom>
        </p:spPr>
      </p:pic>
    </p:spTree>
    <p:extLst>
      <p:ext uri="{BB962C8B-B14F-4D97-AF65-F5344CB8AC3E}">
        <p14:creationId xmlns:p14="http://schemas.microsoft.com/office/powerpoint/2010/main" val="620160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159" y="266787"/>
            <a:ext cx="9970036" cy="808715"/>
          </a:xfrm>
        </p:spPr>
        <p:txBody>
          <a:bodyPr>
            <a:noAutofit/>
          </a:bodyPr>
          <a:lstStyle/>
          <a:p>
            <a:r>
              <a:rPr lang="en-US" sz="3200" b="1" i="1" dirty="0" smtClean="0">
                <a:solidFill>
                  <a:srgbClr val="002060"/>
                </a:solidFill>
              </a:rPr>
              <a:t>PRO Framework for </a:t>
            </a:r>
            <a:br>
              <a:rPr lang="en-US" sz="3200" b="1" i="1" dirty="0" smtClean="0">
                <a:solidFill>
                  <a:srgbClr val="002060"/>
                </a:solidFill>
              </a:rPr>
            </a:br>
            <a:r>
              <a:rPr lang="en-US" sz="3200" b="1" i="1" dirty="0" smtClean="0">
                <a:solidFill>
                  <a:srgbClr val="002060"/>
                </a:solidFill>
              </a:rPr>
              <a:t>Protein-Disease Understanding</a:t>
            </a:r>
            <a:endParaRPr lang="en-US" sz="3200" b="1" i="1" dirty="0">
              <a:solidFill>
                <a:srgbClr val="002060"/>
              </a:solidFill>
            </a:endParaRPr>
          </a:p>
        </p:txBody>
      </p:sp>
      <p:sp>
        <p:nvSpPr>
          <p:cNvPr id="3" name="Content Placeholder 2"/>
          <p:cNvSpPr>
            <a:spLocks noGrp="1"/>
          </p:cNvSpPr>
          <p:nvPr>
            <p:ph idx="1"/>
          </p:nvPr>
        </p:nvSpPr>
        <p:spPr>
          <a:xfrm>
            <a:off x="1" y="4580245"/>
            <a:ext cx="12353025" cy="2099643"/>
          </a:xfrm>
        </p:spPr>
        <p:txBody>
          <a:bodyPr>
            <a:normAutofit fontScale="70000" lnSpcReduction="20000"/>
          </a:bodyPr>
          <a:lstStyle/>
          <a:p>
            <a:pPr marL="274320" indent="-274320">
              <a:lnSpc>
                <a:spcPct val="120000"/>
              </a:lnSpc>
            </a:pPr>
            <a:r>
              <a:rPr lang="en-US" dirty="0"/>
              <a:t>PTM-dependent PPIs and PTM </a:t>
            </a:r>
            <a:r>
              <a:rPr lang="en-US" dirty="0" smtClean="0"/>
              <a:t>cross-talks</a:t>
            </a:r>
          </a:p>
          <a:p>
            <a:pPr marL="274320" indent="-274320">
              <a:lnSpc>
                <a:spcPct val="120000"/>
              </a:lnSpc>
            </a:pPr>
            <a:r>
              <a:rPr lang="en-US" dirty="0"/>
              <a:t>Proteoform-specific </a:t>
            </a:r>
            <a:r>
              <a:rPr lang="en-US" dirty="0" smtClean="0"/>
              <a:t>complexes: DNMT1 proteoform in complex associated tumor suppression</a:t>
            </a:r>
          </a:p>
          <a:p>
            <a:pPr marL="274320" indent="-274320">
              <a:lnSpc>
                <a:spcPct val="120000"/>
              </a:lnSpc>
            </a:pPr>
            <a:r>
              <a:rPr lang="en-US" dirty="0"/>
              <a:t>Multiple levels of </a:t>
            </a:r>
            <a:r>
              <a:rPr lang="en-US" dirty="0" smtClean="0"/>
              <a:t>granularity: family level to isoform/proteoform level</a:t>
            </a:r>
            <a:endParaRPr lang="en-US" dirty="0"/>
          </a:p>
          <a:p>
            <a:pPr marL="274320" indent="-274320">
              <a:lnSpc>
                <a:spcPct val="120000"/>
              </a:lnSpc>
            </a:pPr>
            <a:r>
              <a:rPr lang="en-US" dirty="0"/>
              <a:t>Multi-relation </a:t>
            </a:r>
            <a:r>
              <a:rPr lang="en-US" dirty="0" smtClean="0"/>
              <a:t>network: proteoforms sharing common kinases, interaction partners; </a:t>
            </a:r>
            <a:r>
              <a:rPr lang="en-US" dirty="0"/>
              <a:t>proteoforms </a:t>
            </a:r>
            <a:r>
              <a:rPr lang="en-US" dirty="0" smtClean="0"/>
              <a:t>implicated in the same diseases</a:t>
            </a:r>
            <a:endParaRPr lang="en-US" dirty="0"/>
          </a:p>
          <a:p>
            <a:pPr>
              <a:lnSpc>
                <a:spcPct val="120000"/>
              </a:lnSpc>
            </a:pPr>
            <a:endParaRPr lang="en-US" dirty="0"/>
          </a:p>
        </p:txBody>
      </p:sp>
      <p:pic>
        <p:nvPicPr>
          <p:cNvPr id="4" name="Picture 3" descr="efip_disease_cytoscape_image_11July.pdf"/>
          <p:cNvPicPr>
            <a:picLocks noChangeAspect="1"/>
          </p:cNvPicPr>
          <p:nvPr/>
        </p:nvPicPr>
        <p:blipFill rotWithShape="1">
          <a:blip r:embed="rId3">
            <a:extLst>
              <a:ext uri="{28A0092B-C50C-407E-A947-70E740481C1C}">
                <a14:useLocalDpi xmlns:a14="http://schemas.microsoft.com/office/drawing/2010/main" val="0"/>
              </a:ext>
            </a:extLst>
          </a:blip>
          <a:srcRect b="46420"/>
          <a:stretch/>
        </p:blipFill>
        <p:spPr>
          <a:xfrm>
            <a:off x="1401821" y="1314396"/>
            <a:ext cx="5730240" cy="2979974"/>
          </a:xfrm>
          <a:prstGeom prst="rect">
            <a:avLst/>
          </a:prstGeom>
        </p:spPr>
      </p:pic>
      <p:cxnSp>
        <p:nvCxnSpPr>
          <p:cNvPr id="5" name="Straight Arrow Connector 4"/>
          <p:cNvCxnSpPr>
            <a:cxnSpLocks noChangeAspect="1"/>
          </p:cNvCxnSpPr>
          <p:nvPr/>
        </p:nvCxnSpPr>
        <p:spPr>
          <a:xfrm>
            <a:off x="3791089" y="1559496"/>
            <a:ext cx="877824" cy="453341"/>
          </a:xfrm>
          <a:prstGeom prst="straightConnector1">
            <a:avLst/>
          </a:prstGeom>
          <a:ln w="12700" cmpd="sng">
            <a:solidFill>
              <a:srgbClr val="270EFF"/>
            </a:solidFill>
            <a:headEnd type="none"/>
            <a:tailEnd type="triangle" w="sm" len="med"/>
          </a:ln>
          <a:effectLst/>
        </p:spPr>
        <p:style>
          <a:lnRef idx="2">
            <a:schemeClr val="accent1"/>
          </a:lnRef>
          <a:fillRef idx="0">
            <a:schemeClr val="accent1"/>
          </a:fillRef>
          <a:effectRef idx="1">
            <a:schemeClr val="accent1"/>
          </a:effectRef>
          <a:fontRef idx="minor">
            <a:schemeClr val="tx1"/>
          </a:fontRef>
        </p:style>
      </p:cxnSp>
      <p:grpSp>
        <p:nvGrpSpPr>
          <p:cNvPr id="6" name="Group 5"/>
          <p:cNvGrpSpPr/>
          <p:nvPr/>
        </p:nvGrpSpPr>
        <p:grpSpPr>
          <a:xfrm>
            <a:off x="8775440" y="2230712"/>
            <a:ext cx="1133239" cy="215444"/>
            <a:chOff x="5638797" y="1226511"/>
            <a:chExt cx="849929" cy="215444"/>
          </a:xfrm>
        </p:grpSpPr>
        <p:cxnSp>
          <p:nvCxnSpPr>
            <p:cNvPr id="7" name="Straight Connector 6"/>
            <p:cNvCxnSpPr>
              <a:cxnSpLocks noChangeAspect="1"/>
            </p:cNvCxnSpPr>
            <p:nvPr/>
          </p:nvCxnSpPr>
          <p:spPr>
            <a:xfrm flipH="1" flipV="1">
              <a:off x="5638797" y="1340565"/>
              <a:ext cx="274320" cy="1"/>
            </a:xfrm>
            <a:prstGeom prst="line">
              <a:avLst/>
            </a:prstGeom>
            <a:ln w="9525" cmpd="sng">
              <a:solidFill>
                <a:schemeClr val="bg1">
                  <a:lumMod val="5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865193" y="1226511"/>
              <a:ext cx="623533" cy="215444"/>
            </a:xfrm>
            <a:prstGeom prst="rect">
              <a:avLst/>
            </a:prstGeom>
            <a:noFill/>
          </p:spPr>
          <p:txBody>
            <a:bodyPr wrap="none" rtlCol="0">
              <a:spAutoFit/>
            </a:bodyPr>
            <a:lstStyle/>
            <a:p>
              <a:r>
                <a:rPr lang="en-US" sz="800" b="1" dirty="0" smtClean="0">
                  <a:solidFill>
                    <a:prstClr val="black"/>
                  </a:solidFill>
                  <a:latin typeface="Times New Roman"/>
                  <a:cs typeface="Times New Roman"/>
                </a:rPr>
                <a:t>Related Forms</a:t>
              </a:r>
              <a:endParaRPr lang="en-US" sz="800" b="1" dirty="0">
                <a:solidFill>
                  <a:prstClr val="black"/>
                </a:solidFill>
                <a:latin typeface="Times New Roman"/>
                <a:cs typeface="Times New Roman"/>
              </a:endParaRPr>
            </a:p>
          </p:txBody>
        </p:sp>
      </p:grpSp>
      <p:grpSp>
        <p:nvGrpSpPr>
          <p:cNvPr id="9" name="Group 8"/>
          <p:cNvGrpSpPr/>
          <p:nvPr/>
        </p:nvGrpSpPr>
        <p:grpSpPr>
          <a:xfrm>
            <a:off x="8775438" y="1842131"/>
            <a:ext cx="911423" cy="338554"/>
            <a:chOff x="5638797" y="730592"/>
            <a:chExt cx="683567" cy="338554"/>
          </a:xfrm>
        </p:grpSpPr>
        <p:cxnSp>
          <p:nvCxnSpPr>
            <p:cNvPr id="10" name="Straight Arrow Connector 9"/>
            <p:cNvCxnSpPr>
              <a:cxnSpLocks noChangeAspect="1"/>
            </p:cNvCxnSpPr>
            <p:nvPr/>
          </p:nvCxnSpPr>
          <p:spPr>
            <a:xfrm>
              <a:off x="5638797" y="869092"/>
              <a:ext cx="274320" cy="1"/>
            </a:xfrm>
            <a:prstGeom prst="straightConnector1">
              <a:avLst/>
            </a:prstGeom>
            <a:ln>
              <a:solidFill>
                <a:srgbClr val="7F7F7F"/>
              </a:solidFill>
              <a:prstDash val="dash"/>
              <a:headEnd type="none"/>
              <a:tailEnd type="triangle" w="lg"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5865193" y="730592"/>
              <a:ext cx="457171" cy="338554"/>
            </a:xfrm>
            <a:prstGeom prst="rect">
              <a:avLst/>
            </a:prstGeom>
            <a:noFill/>
          </p:spPr>
          <p:txBody>
            <a:bodyPr wrap="none" rtlCol="0">
              <a:spAutoFit/>
            </a:bodyPr>
            <a:lstStyle/>
            <a:p>
              <a:r>
                <a:rPr lang="en-US" sz="800" b="1" dirty="0" smtClean="0">
                  <a:solidFill>
                    <a:prstClr val="black"/>
                  </a:solidFill>
                  <a:latin typeface="Times New Roman"/>
                  <a:cs typeface="Times New Roman"/>
                </a:rPr>
                <a:t>Subunit –</a:t>
              </a:r>
              <a:r>
                <a:rPr lang="en-US" sz="800" b="1" dirty="0">
                  <a:solidFill>
                    <a:prstClr val="black"/>
                  </a:solidFill>
                  <a:latin typeface="Times New Roman"/>
                  <a:cs typeface="Times New Roman"/>
                </a:rPr>
                <a:t> </a:t>
              </a:r>
              <a:endParaRPr lang="en-US" sz="800" b="1" dirty="0" smtClean="0">
                <a:solidFill>
                  <a:prstClr val="black"/>
                </a:solidFill>
                <a:latin typeface="Times New Roman"/>
                <a:cs typeface="Times New Roman"/>
              </a:endParaRPr>
            </a:p>
            <a:p>
              <a:r>
                <a:rPr lang="en-US" sz="800" b="1" dirty="0" smtClean="0">
                  <a:solidFill>
                    <a:prstClr val="black"/>
                  </a:solidFill>
                  <a:latin typeface="Times New Roman"/>
                  <a:cs typeface="Times New Roman"/>
                </a:rPr>
                <a:t>Complex</a:t>
              </a:r>
              <a:endParaRPr lang="en-US" sz="800" b="1" dirty="0">
                <a:solidFill>
                  <a:prstClr val="black"/>
                </a:solidFill>
                <a:latin typeface="Times New Roman"/>
                <a:cs typeface="Times New Roman"/>
              </a:endParaRPr>
            </a:p>
          </p:txBody>
        </p:sp>
      </p:grpSp>
      <p:grpSp>
        <p:nvGrpSpPr>
          <p:cNvPr id="12" name="Group 11"/>
          <p:cNvGrpSpPr/>
          <p:nvPr/>
        </p:nvGrpSpPr>
        <p:grpSpPr>
          <a:xfrm>
            <a:off x="8775435" y="1453550"/>
            <a:ext cx="1170358" cy="338554"/>
            <a:chOff x="5652908" y="392038"/>
            <a:chExt cx="877769" cy="338554"/>
          </a:xfrm>
        </p:grpSpPr>
        <p:cxnSp>
          <p:nvCxnSpPr>
            <p:cNvPr id="13" name="Straight Arrow Connector 12"/>
            <p:cNvCxnSpPr>
              <a:cxnSpLocks noChangeAspect="1"/>
            </p:cNvCxnSpPr>
            <p:nvPr/>
          </p:nvCxnSpPr>
          <p:spPr>
            <a:xfrm>
              <a:off x="5652908" y="525160"/>
              <a:ext cx="274320" cy="0"/>
            </a:xfrm>
            <a:prstGeom prst="straightConnector1">
              <a:avLst/>
            </a:prstGeom>
            <a:ln>
              <a:solidFill>
                <a:srgbClr val="0000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879304" y="392038"/>
              <a:ext cx="651373" cy="338554"/>
            </a:xfrm>
            <a:prstGeom prst="rect">
              <a:avLst/>
            </a:prstGeom>
            <a:noFill/>
          </p:spPr>
          <p:txBody>
            <a:bodyPr wrap="none" rtlCol="0">
              <a:spAutoFit/>
            </a:bodyPr>
            <a:lstStyle/>
            <a:p>
              <a:r>
                <a:rPr lang="en-US" sz="800" b="1" dirty="0" smtClean="0">
                  <a:solidFill>
                    <a:prstClr val="black"/>
                  </a:solidFill>
                  <a:latin typeface="Times New Roman"/>
                  <a:cs typeface="Times New Roman"/>
                </a:rPr>
                <a:t>PTM Enzyme – </a:t>
              </a:r>
            </a:p>
            <a:p>
              <a:r>
                <a:rPr lang="en-US" sz="800" b="1" dirty="0" smtClean="0">
                  <a:solidFill>
                    <a:prstClr val="black"/>
                  </a:solidFill>
                  <a:latin typeface="Times New Roman"/>
                  <a:cs typeface="Times New Roman"/>
                </a:rPr>
                <a:t>Modified Form</a:t>
              </a:r>
              <a:endParaRPr lang="en-US" sz="800" b="1" dirty="0">
                <a:solidFill>
                  <a:prstClr val="black"/>
                </a:solidFill>
                <a:latin typeface="Times New Roman"/>
                <a:cs typeface="Times New Roman"/>
              </a:endParaRPr>
            </a:p>
          </p:txBody>
        </p:sp>
      </p:grpSp>
      <p:grpSp>
        <p:nvGrpSpPr>
          <p:cNvPr id="15" name="Group 14"/>
          <p:cNvGrpSpPr/>
          <p:nvPr/>
        </p:nvGrpSpPr>
        <p:grpSpPr>
          <a:xfrm>
            <a:off x="8775437" y="3519567"/>
            <a:ext cx="1237419" cy="338554"/>
            <a:chOff x="5652908" y="3487113"/>
            <a:chExt cx="928064" cy="338554"/>
          </a:xfrm>
        </p:grpSpPr>
        <p:cxnSp>
          <p:nvCxnSpPr>
            <p:cNvPr id="16" name="Straight Arrow Connector 15"/>
            <p:cNvCxnSpPr>
              <a:cxnSpLocks noChangeAspect="1"/>
            </p:cNvCxnSpPr>
            <p:nvPr/>
          </p:nvCxnSpPr>
          <p:spPr>
            <a:xfrm>
              <a:off x="5652908" y="3623335"/>
              <a:ext cx="274320" cy="0"/>
            </a:xfrm>
            <a:prstGeom prst="straightConnector1">
              <a:avLst/>
            </a:prstGeom>
            <a:ln>
              <a:solidFill>
                <a:srgbClr val="00D502"/>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879304" y="3487113"/>
              <a:ext cx="701668" cy="338554"/>
            </a:xfrm>
            <a:prstGeom prst="rect">
              <a:avLst/>
            </a:prstGeom>
            <a:noFill/>
          </p:spPr>
          <p:txBody>
            <a:bodyPr wrap="square" rtlCol="0">
              <a:spAutoFit/>
            </a:bodyPr>
            <a:lstStyle/>
            <a:p>
              <a:r>
                <a:rPr lang="en-US" sz="800" b="1" dirty="0" smtClean="0">
                  <a:solidFill>
                    <a:prstClr val="black"/>
                  </a:solidFill>
                  <a:latin typeface="Times New Roman"/>
                  <a:cs typeface="Times New Roman"/>
                </a:rPr>
                <a:t>Increased</a:t>
              </a:r>
            </a:p>
            <a:p>
              <a:r>
                <a:rPr lang="en-US" sz="800" b="1" dirty="0" smtClean="0">
                  <a:solidFill>
                    <a:prstClr val="black"/>
                  </a:solidFill>
                  <a:latin typeface="Times New Roman"/>
                  <a:cs typeface="Times New Roman"/>
                </a:rPr>
                <a:t>Interaction</a:t>
              </a:r>
              <a:endParaRPr lang="en-US" sz="800" b="1" dirty="0">
                <a:solidFill>
                  <a:prstClr val="black"/>
                </a:solidFill>
                <a:latin typeface="Times New Roman"/>
                <a:cs typeface="Times New Roman"/>
              </a:endParaRPr>
            </a:p>
          </p:txBody>
        </p:sp>
      </p:grpSp>
      <p:grpSp>
        <p:nvGrpSpPr>
          <p:cNvPr id="18" name="Group 17"/>
          <p:cNvGrpSpPr/>
          <p:nvPr/>
        </p:nvGrpSpPr>
        <p:grpSpPr>
          <a:xfrm>
            <a:off x="8775436" y="2496184"/>
            <a:ext cx="1037960" cy="461665"/>
            <a:chOff x="5652908" y="1501338"/>
            <a:chExt cx="778470" cy="461665"/>
          </a:xfrm>
        </p:grpSpPr>
        <p:cxnSp>
          <p:nvCxnSpPr>
            <p:cNvPr id="19" name="Straight Arrow Connector 18"/>
            <p:cNvCxnSpPr>
              <a:cxnSpLocks noChangeAspect="1"/>
            </p:cNvCxnSpPr>
            <p:nvPr/>
          </p:nvCxnSpPr>
          <p:spPr>
            <a:xfrm>
              <a:off x="5652908" y="1626099"/>
              <a:ext cx="274320" cy="0"/>
            </a:xfrm>
            <a:prstGeom prst="straightConnector1">
              <a:avLst/>
            </a:prstGeom>
            <a:ln w="9525"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879304" y="1501338"/>
              <a:ext cx="552074" cy="461665"/>
            </a:xfrm>
            <a:prstGeom prst="rect">
              <a:avLst/>
            </a:prstGeom>
            <a:noFill/>
          </p:spPr>
          <p:txBody>
            <a:bodyPr wrap="none" rtlCol="0">
              <a:spAutoFit/>
            </a:bodyPr>
            <a:lstStyle/>
            <a:p>
              <a:r>
                <a:rPr lang="en-US" sz="800" b="1" dirty="0" smtClean="0">
                  <a:solidFill>
                    <a:prstClr val="black"/>
                  </a:solidFill>
                  <a:latin typeface="Times New Roman"/>
                  <a:cs typeface="Times New Roman"/>
                </a:rPr>
                <a:t>Associated </a:t>
              </a:r>
            </a:p>
            <a:p>
              <a:r>
                <a:rPr lang="en-US" sz="800" b="1" dirty="0" smtClean="0">
                  <a:solidFill>
                    <a:prstClr val="black"/>
                  </a:solidFill>
                  <a:latin typeface="Times New Roman"/>
                  <a:cs typeface="Times New Roman"/>
                </a:rPr>
                <a:t>with Disease </a:t>
              </a:r>
            </a:p>
            <a:p>
              <a:r>
                <a:rPr lang="en-US" sz="800" b="1" dirty="0" smtClean="0">
                  <a:solidFill>
                    <a:prstClr val="black"/>
                  </a:solidFill>
                  <a:latin typeface="Times New Roman"/>
                  <a:cs typeface="Times New Roman"/>
                </a:rPr>
                <a:t>Progression</a:t>
              </a:r>
              <a:endParaRPr lang="en-US" sz="800" b="1" dirty="0">
                <a:solidFill>
                  <a:prstClr val="black"/>
                </a:solidFill>
                <a:latin typeface="Times New Roman"/>
                <a:cs typeface="Times New Roman"/>
              </a:endParaRPr>
            </a:p>
          </p:txBody>
        </p:sp>
      </p:grpSp>
      <p:sp>
        <p:nvSpPr>
          <p:cNvPr id="21" name="Rectangle 20"/>
          <p:cNvSpPr>
            <a:spLocks noChangeAspect="1"/>
          </p:cNvSpPr>
          <p:nvPr/>
        </p:nvSpPr>
        <p:spPr>
          <a:xfrm>
            <a:off x="1360551" y="1322769"/>
            <a:ext cx="8839200" cy="3071788"/>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solidFill>
                <a:prstClr val="white"/>
              </a:solidFill>
              <a:latin typeface="Times New Roman"/>
              <a:cs typeface="Times New Roman"/>
            </a:endParaRPr>
          </a:p>
        </p:txBody>
      </p:sp>
      <p:grpSp>
        <p:nvGrpSpPr>
          <p:cNvPr id="22" name="Group 21"/>
          <p:cNvGrpSpPr/>
          <p:nvPr/>
        </p:nvGrpSpPr>
        <p:grpSpPr>
          <a:xfrm>
            <a:off x="8775436" y="3007876"/>
            <a:ext cx="1037960" cy="461665"/>
            <a:chOff x="5652908" y="1930956"/>
            <a:chExt cx="778470" cy="461665"/>
          </a:xfrm>
        </p:grpSpPr>
        <p:grpSp>
          <p:nvGrpSpPr>
            <p:cNvPr id="23" name="Group 22"/>
            <p:cNvGrpSpPr>
              <a:grpSpLocks noChangeAspect="1"/>
            </p:cNvGrpSpPr>
            <p:nvPr/>
          </p:nvGrpSpPr>
          <p:grpSpPr>
            <a:xfrm>
              <a:off x="5652908" y="1990074"/>
              <a:ext cx="274320" cy="138056"/>
              <a:chOff x="6528696" y="6481916"/>
              <a:chExt cx="293055" cy="147484"/>
            </a:xfrm>
          </p:grpSpPr>
          <p:cxnSp>
            <p:nvCxnSpPr>
              <p:cNvPr id="25" name="Straight Connector 24"/>
              <p:cNvCxnSpPr/>
              <p:nvPr/>
            </p:nvCxnSpPr>
            <p:spPr>
              <a:xfrm>
                <a:off x="6528696" y="6564031"/>
                <a:ext cx="29305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819744" y="6481916"/>
                <a:ext cx="0" cy="147484"/>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4" name="TextBox 23"/>
            <p:cNvSpPr txBox="1"/>
            <p:nvPr/>
          </p:nvSpPr>
          <p:spPr>
            <a:xfrm>
              <a:off x="5879304" y="1930956"/>
              <a:ext cx="552074" cy="461665"/>
            </a:xfrm>
            <a:prstGeom prst="rect">
              <a:avLst/>
            </a:prstGeom>
            <a:noFill/>
          </p:spPr>
          <p:txBody>
            <a:bodyPr wrap="none" rtlCol="0">
              <a:spAutoFit/>
            </a:bodyPr>
            <a:lstStyle/>
            <a:p>
              <a:r>
                <a:rPr lang="en-US" sz="800" b="1" dirty="0">
                  <a:solidFill>
                    <a:prstClr val="black"/>
                  </a:solidFill>
                  <a:latin typeface="Times New Roman"/>
                  <a:cs typeface="Times New Roman"/>
                </a:rPr>
                <a:t>Associated </a:t>
              </a:r>
            </a:p>
            <a:p>
              <a:r>
                <a:rPr lang="en-US" sz="800" b="1" dirty="0">
                  <a:solidFill>
                    <a:prstClr val="black"/>
                  </a:solidFill>
                  <a:latin typeface="Times New Roman"/>
                  <a:cs typeface="Times New Roman"/>
                </a:rPr>
                <a:t>with Disease </a:t>
              </a:r>
            </a:p>
            <a:p>
              <a:r>
                <a:rPr lang="en-US" sz="800" b="1" dirty="0" smtClean="0">
                  <a:solidFill>
                    <a:prstClr val="black"/>
                  </a:solidFill>
                  <a:latin typeface="Times New Roman"/>
                  <a:cs typeface="Times New Roman"/>
                </a:rPr>
                <a:t>Suppression</a:t>
              </a:r>
              <a:endParaRPr lang="en-US" sz="800" b="1" dirty="0">
                <a:solidFill>
                  <a:prstClr val="black"/>
                </a:solidFill>
                <a:latin typeface="Times New Roman"/>
                <a:cs typeface="Times New Roman"/>
              </a:endParaRPr>
            </a:p>
          </p:txBody>
        </p:sp>
      </p:grpSp>
      <p:grpSp>
        <p:nvGrpSpPr>
          <p:cNvPr id="27" name="Group 26"/>
          <p:cNvGrpSpPr/>
          <p:nvPr/>
        </p:nvGrpSpPr>
        <p:grpSpPr>
          <a:xfrm>
            <a:off x="8732617" y="3908150"/>
            <a:ext cx="1237419" cy="338554"/>
            <a:chOff x="5620793" y="4130751"/>
            <a:chExt cx="928064" cy="338554"/>
          </a:xfrm>
        </p:grpSpPr>
        <p:grpSp>
          <p:nvGrpSpPr>
            <p:cNvPr id="28" name="Group 27"/>
            <p:cNvGrpSpPr/>
            <p:nvPr/>
          </p:nvGrpSpPr>
          <p:grpSpPr>
            <a:xfrm>
              <a:off x="5620793" y="4210660"/>
              <a:ext cx="274320" cy="90040"/>
              <a:chOff x="5620793" y="4210660"/>
              <a:chExt cx="274320" cy="90040"/>
            </a:xfrm>
          </p:grpSpPr>
          <p:cxnSp>
            <p:nvCxnSpPr>
              <p:cNvPr id="30" name="Straight Connector 29"/>
              <p:cNvCxnSpPr/>
              <p:nvPr/>
            </p:nvCxnSpPr>
            <p:spPr>
              <a:xfrm>
                <a:off x="5620793" y="4255680"/>
                <a:ext cx="274320" cy="0"/>
              </a:xfrm>
              <a:prstGeom prst="line">
                <a:avLst/>
              </a:prstGeom>
              <a:ln>
                <a:solidFill>
                  <a:srgbClr val="00D502"/>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5892402" y="4210660"/>
                <a:ext cx="0" cy="90040"/>
              </a:xfrm>
              <a:prstGeom prst="line">
                <a:avLst/>
              </a:prstGeom>
              <a:ln>
                <a:solidFill>
                  <a:srgbClr val="00D502"/>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5632743" y="4210660"/>
                <a:ext cx="0" cy="90040"/>
              </a:xfrm>
              <a:prstGeom prst="line">
                <a:avLst/>
              </a:prstGeom>
              <a:ln>
                <a:solidFill>
                  <a:srgbClr val="00D502"/>
                </a:solidFill>
              </a:ln>
              <a:effectLst/>
            </p:spPr>
            <p:style>
              <a:lnRef idx="2">
                <a:schemeClr val="accent1"/>
              </a:lnRef>
              <a:fillRef idx="0">
                <a:schemeClr val="accent1"/>
              </a:fillRef>
              <a:effectRef idx="1">
                <a:schemeClr val="accent1"/>
              </a:effectRef>
              <a:fontRef idx="minor">
                <a:schemeClr val="tx1"/>
              </a:fontRef>
            </p:style>
          </p:cxnSp>
        </p:grpSp>
        <p:sp>
          <p:nvSpPr>
            <p:cNvPr id="29" name="TextBox 28"/>
            <p:cNvSpPr txBox="1"/>
            <p:nvPr/>
          </p:nvSpPr>
          <p:spPr>
            <a:xfrm>
              <a:off x="5847189" y="4130751"/>
              <a:ext cx="701668" cy="338554"/>
            </a:xfrm>
            <a:prstGeom prst="rect">
              <a:avLst/>
            </a:prstGeom>
            <a:noFill/>
          </p:spPr>
          <p:txBody>
            <a:bodyPr wrap="square" rtlCol="0">
              <a:spAutoFit/>
            </a:bodyPr>
            <a:lstStyle/>
            <a:p>
              <a:r>
                <a:rPr lang="en-US" sz="800" b="1" dirty="0" smtClean="0">
                  <a:solidFill>
                    <a:prstClr val="black"/>
                  </a:solidFill>
                  <a:latin typeface="Times New Roman"/>
                  <a:cs typeface="Times New Roman"/>
                </a:rPr>
                <a:t>Decreased</a:t>
              </a:r>
            </a:p>
            <a:p>
              <a:r>
                <a:rPr lang="en-US" sz="800" b="1" dirty="0" smtClean="0">
                  <a:solidFill>
                    <a:prstClr val="black"/>
                  </a:solidFill>
                  <a:latin typeface="Times New Roman"/>
                  <a:cs typeface="Times New Roman"/>
                </a:rPr>
                <a:t>Interaction</a:t>
              </a:r>
              <a:endParaRPr lang="en-US" sz="800" b="1" dirty="0">
                <a:solidFill>
                  <a:prstClr val="black"/>
                </a:solidFill>
                <a:latin typeface="Times New Roman"/>
                <a:cs typeface="Times New Roman"/>
              </a:endParaRPr>
            </a:p>
          </p:txBody>
        </p:sp>
      </p:grpSp>
      <p:cxnSp>
        <p:nvCxnSpPr>
          <p:cNvPr id="33" name="Straight Connector 32"/>
          <p:cNvCxnSpPr/>
          <p:nvPr/>
        </p:nvCxnSpPr>
        <p:spPr>
          <a:xfrm>
            <a:off x="8552576" y="1322769"/>
            <a:ext cx="0" cy="3071789"/>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 name="Rounded Rectangle 33"/>
          <p:cNvSpPr/>
          <p:nvPr/>
        </p:nvSpPr>
        <p:spPr>
          <a:xfrm>
            <a:off x="1546795" y="1979432"/>
            <a:ext cx="1460968" cy="1001191"/>
          </a:xfrm>
          <a:prstGeom prst="roundRect">
            <a:avLst/>
          </a:prstGeom>
          <a:solidFill>
            <a:schemeClr val="accent1">
              <a:alpha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 name="Rounded Rectangle 34"/>
          <p:cNvSpPr/>
          <p:nvPr/>
        </p:nvSpPr>
        <p:spPr>
          <a:xfrm>
            <a:off x="3810209" y="1357046"/>
            <a:ext cx="1524000" cy="987552"/>
          </a:xfrm>
          <a:prstGeom prst="roundRect">
            <a:avLst/>
          </a:prstGeom>
          <a:solidFill>
            <a:schemeClr val="accent1">
              <a:alpha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36" name="Straight Connector 35"/>
          <p:cNvCxnSpPr/>
          <p:nvPr/>
        </p:nvCxnSpPr>
        <p:spPr>
          <a:xfrm>
            <a:off x="7265643" y="1318371"/>
            <a:ext cx="0" cy="3071789"/>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7" name="Group 36"/>
          <p:cNvGrpSpPr/>
          <p:nvPr/>
        </p:nvGrpSpPr>
        <p:grpSpPr>
          <a:xfrm>
            <a:off x="7412039" y="1493747"/>
            <a:ext cx="821252" cy="338554"/>
            <a:chOff x="4630361" y="375791"/>
            <a:chExt cx="615939" cy="338554"/>
          </a:xfrm>
        </p:grpSpPr>
        <p:sp>
          <p:nvSpPr>
            <p:cNvPr id="38" name="Hexagon 37"/>
            <p:cNvSpPr/>
            <p:nvPr/>
          </p:nvSpPr>
          <p:spPr>
            <a:xfrm>
              <a:off x="4630361" y="431473"/>
              <a:ext cx="228600" cy="228600"/>
            </a:xfrm>
            <a:prstGeom prst="hexagon">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9" name="TextBox 38"/>
            <p:cNvSpPr txBox="1"/>
            <p:nvPr/>
          </p:nvSpPr>
          <p:spPr>
            <a:xfrm>
              <a:off x="4838496" y="375791"/>
              <a:ext cx="407804" cy="338554"/>
            </a:xfrm>
            <a:prstGeom prst="rect">
              <a:avLst/>
            </a:prstGeom>
            <a:noFill/>
          </p:spPr>
          <p:txBody>
            <a:bodyPr wrap="none" rtlCol="0">
              <a:spAutoFit/>
            </a:bodyPr>
            <a:lstStyle/>
            <a:p>
              <a:r>
                <a:rPr lang="en-US" sz="800" b="1" dirty="0" smtClean="0">
                  <a:solidFill>
                    <a:prstClr val="black"/>
                  </a:solidFill>
                  <a:latin typeface="Times New Roman"/>
                  <a:cs typeface="Times New Roman"/>
                </a:rPr>
                <a:t>PTM</a:t>
              </a:r>
            </a:p>
            <a:p>
              <a:r>
                <a:rPr lang="en-US" sz="800" b="1" dirty="0" smtClean="0">
                  <a:solidFill>
                    <a:prstClr val="black"/>
                  </a:solidFill>
                  <a:latin typeface="Times New Roman"/>
                  <a:cs typeface="Times New Roman"/>
                </a:rPr>
                <a:t>Enzyme</a:t>
              </a:r>
              <a:endParaRPr lang="en-US" sz="800" b="1" dirty="0">
                <a:solidFill>
                  <a:prstClr val="black"/>
                </a:solidFill>
                <a:latin typeface="Times New Roman"/>
                <a:cs typeface="Times New Roman"/>
              </a:endParaRPr>
            </a:p>
          </p:txBody>
        </p:sp>
      </p:grpSp>
      <p:sp>
        <p:nvSpPr>
          <p:cNvPr id="40" name="TextBox 39"/>
          <p:cNvSpPr txBox="1"/>
          <p:nvPr/>
        </p:nvSpPr>
        <p:spPr>
          <a:xfrm>
            <a:off x="1460265" y="1680613"/>
            <a:ext cx="590952" cy="184666"/>
          </a:xfrm>
          <a:prstGeom prst="rect">
            <a:avLst/>
          </a:prstGeom>
          <a:noFill/>
        </p:spPr>
        <p:txBody>
          <a:bodyPr wrap="none" rtlCol="0">
            <a:spAutoFit/>
          </a:bodyPr>
          <a:lstStyle/>
          <a:p>
            <a:pPr algn="ctr"/>
            <a:r>
              <a:rPr lang="en-US" sz="600" dirty="0">
                <a:solidFill>
                  <a:prstClr val="black"/>
                </a:solidFill>
                <a:latin typeface="Arial"/>
                <a:cs typeface="Arial"/>
              </a:rPr>
              <a:t>PR:Q96T88</a:t>
            </a:r>
          </a:p>
        </p:txBody>
      </p:sp>
      <p:sp>
        <p:nvSpPr>
          <p:cNvPr id="41" name="TextBox 40"/>
          <p:cNvSpPr txBox="1"/>
          <p:nvPr/>
        </p:nvSpPr>
        <p:spPr>
          <a:xfrm>
            <a:off x="1945394" y="2237754"/>
            <a:ext cx="698065" cy="184666"/>
          </a:xfrm>
          <a:prstGeom prst="rect">
            <a:avLst/>
          </a:prstGeom>
          <a:noFill/>
        </p:spPr>
        <p:txBody>
          <a:bodyPr wrap="none" rtlCol="0">
            <a:spAutoFit/>
          </a:bodyPr>
          <a:lstStyle/>
          <a:p>
            <a:pPr algn="ctr"/>
            <a:r>
              <a:rPr lang="en-US" sz="600" dirty="0">
                <a:solidFill>
                  <a:prstClr val="black"/>
                </a:solidFill>
                <a:latin typeface="Arial"/>
                <a:cs typeface="Arial"/>
              </a:rPr>
              <a:t>PR:000037505</a:t>
            </a:r>
          </a:p>
        </p:txBody>
      </p:sp>
      <p:sp>
        <p:nvSpPr>
          <p:cNvPr id="42" name="TextBox 41"/>
          <p:cNvSpPr txBox="1"/>
          <p:nvPr/>
        </p:nvSpPr>
        <p:spPr>
          <a:xfrm>
            <a:off x="1483660" y="2846758"/>
            <a:ext cx="698065" cy="184666"/>
          </a:xfrm>
          <a:prstGeom prst="rect">
            <a:avLst/>
          </a:prstGeom>
          <a:noFill/>
        </p:spPr>
        <p:txBody>
          <a:bodyPr wrap="none" rtlCol="0">
            <a:spAutoFit/>
          </a:bodyPr>
          <a:lstStyle/>
          <a:p>
            <a:pPr algn="ctr"/>
            <a:r>
              <a:rPr lang="en-US" sz="600" dirty="0">
                <a:solidFill>
                  <a:prstClr val="black"/>
                </a:solidFill>
                <a:latin typeface="Arial"/>
                <a:cs typeface="Arial"/>
              </a:rPr>
              <a:t>PR:000037506</a:t>
            </a:r>
          </a:p>
        </p:txBody>
      </p:sp>
      <p:sp>
        <p:nvSpPr>
          <p:cNvPr id="43" name="TextBox 42"/>
          <p:cNvSpPr txBox="1"/>
          <p:nvPr/>
        </p:nvSpPr>
        <p:spPr>
          <a:xfrm>
            <a:off x="2281450" y="2764715"/>
            <a:ext cx="698065" cy="184666"/>
          </a:xfrm>
          <a:prstGeom prst="rect">
            <a:avLst/>
          </a:prstGeom>
          <a:noFill/>
        </p:spPr>
        <p:txBody>
          <a:bodyPr wrap="none" rtlCol="0">
            <a:spAutoFit/>
          </a:bodyPr>
          <a:lstStyle/>
          <a:p>
            <a:pPr algn="ctr"/>
            <a:r>
              <a:rPr lang="en-US" sz="600" dirty="0">
                <a:solidFill>
                  <a:prstClr val="black"/>
                </a:solidFill>
                <a:latin typeface="Arial"/>
                <a:cs typeface="Arial"/>
              </a:rPr>
              <a:t>PR:000037504</a:t>
            </a:r>
          </a:p>
        </p:txBody>
      </p:sp>
      <p:sp>
        <p:nvSpPr>
          <p:cNvPr id="44" name="TextBox 43"/>
          <p:cNvSpPr txBox="1"/>
          <p:nvPr/>
        </p:nvSpPr>
        <p:spPr>
          <a:xfrm>
            <a:off x="2665766" y="1632226"/>
            <a:ext cx="698065" cy="184666"/>
          </a:xfrm>
          <a:prstGeom prst="rect">
            <a:avLst/>
          </a:prstGeom>
          <a:noFill/>
        </p:spPr>
        <p:txBody>
          <a:bodyPr wrap="none" rtlCol="0">
            <a:spAutoFit/>
          </a:bodyPr>
          <a:lstStyle/>
          <a:p>
            <a:pPr algn="ctr"/>
            <a:r>
              <a:rPr lang="en-US" sz="600" dirty="0">
                <a:solidFill>
                  <a:srgbClr val="000000"/>
                </a:solidFill>
                <a:latin typeface="Arial"/>
                <a:ea typeface="Lucida Grande"/>
                <a:cs typeface="Arial"/>
              </a:rPr>
              <a:t>PR:000003057</a:t>
            </a:r>
            <a:endParaRPr lang="en-US" sz="600" b="1" dirty="0">
              <a:solidFill>
                <a:prstClr val="black"/>
              </a:solidFill>
              <a:latin typeface="Arial"/>
              <a:cs typeface="Arial"/>
            </a:endParaRPr>
          </a:p>
        </p:txBody>
      </p:sp>
      <p:sp>
        <p:nvSpPr>
          <p:cNvPr id="45" name="TextBox 44"/>
          <p:cNvSpPr txBox="1"/>
          <p:nvPr/>
        </p:nvSpPr>
        <p:spPr>
          <a:xfrm>
            <a:off x="3347620" y="1593363"/>
            <a:ext cx="578216" cy="184666"/>
          </a:xfrm>
          <a:prstGeom prst="rect">
            <a:avLst/>
          </a:prstGeom>
          <a:noFill/>
        </p:spPr>
        <p:txBody>
          <a:bodyPr wrap="none" rtlCol="0">
            <a:spAutoFit/>
          </a:bodyPr>
          <a:lstStyle/>
          <a:p>
            <a:pPr algn="ctr"/>
            <a:r>
              <a:rPr lang="en-US" sz="600" dirty="0">
                <a:solidFill>
                  <a:srgbClr val="000000"/>
                </a:solidFill>
                <a:latin typeface="Arial"/>
                <a:ea typeface="Lucida Grande"/>
                <a:cs typeface="Arial"/>
              </a:rPr>
              <a:t>PR:P49841</a:t>
            </a:r>
            <a:endParaRPr lang="en-US" sz="600" b="1" dirty="0">
              <a:solidFill>
                <a:prstClr val="black"/>
              </a:solidFill>
              <a:latin typeface="Arial"/>
              <a:cs typeface="Arial"/>
            </a:endParaRPr>
          </a:p>
        </p:txBody>
      </p:sp>
      <p:sp>
        <p:nvSpPr>
          <p:cNvPr id="46" name="TextBox 45"/>
          <p:cNvSpPr txBox="1"/>
          <p:nvPr/>
        </p:nvSpPr>
        <p:spPr>
          <a:xfrm>
            <a:off x="4223926" y="1588755"/>
            <a:ext cx="698065" cy="184666"/>
          </a:xfrm>
          <a:prstGeom prst="rect">
            <a:avLst/>
          </a:prstGeom>
          <a:noFill/>
        </p:spPr>
        <p:txBody>
          <a:bodyPr wrap="none" rtlCol="0">
            <a:spAutoFit/>
          </a:bodyPr>
          <a:lstStyle/>
          <a:p>
            <a:pPr algn="ctr"/>
            <a:r>
              <a:rPr lang="en-US" sz="600" dirty="0">
                <a:solidFill>
                  <a:srgbClr val="000000"/>
                </a:solidFill>
                <a:latin typeface="Arial"/>
                <a:ea typeface="Lucida Grande"/>
                <a:cs typeface="Arial"/>
              </a:rPr>
              <a:t>PR:000027132 </a:t>
            </a:r>
            <a:endParaRPr lang="en-US" sz="600" b="1" dirty="0">
              <a:solidFill>
                <a:prstClr val="black"/>
              </a:solidFill>
              <a:latin typeface="Arial"/>
              <a:cs typeface="Arial"/>
            </a:endParaRPr>
          </a:p>
        </p:txBody>
      </p:sp>
      <p:sp>
        <p:nvSpPr>
          <p:cNvPr id="47" name="TextBox 46"/>
          <p:cNvSpPr txBox="1"/>
          <p:nvPr/>
        </p:nvSpPr>
        <p:spPr>
          <a:xfrm>
            <a:off x="3792560" y="2109767"/>
            <a:ext cx="692355" cy="184666"/>
          </a:xfrm>
          <a:prstGeom prst="rect">
            <a:avLst/>
          </a:prstGeom>
          <a:noFill/>
        </p:spPr>
        <p:txBody>
          <a:bodyPr wrap="none" rtlCol="0">
            <a:spAutoFit/>
          </a:bodyPr>
          <a:lstStyle/>
          <a:p>
            <a:pPr algn="ctr"/>
            <a:r>
              <a:rPr lang="en-US" sz="600" dirty="0">
                <a:solidFill>
                  <a:prstClr val="black"/>
                </a:solidFill>
                <a:latin typeface="Arial"/>
                <a:cs typeface="Arial"/>
              </a:rPr>
              <a:t>PR:000037511</a:t>
            </a:r>
          </a:p>
        </p:txBody>
      </p:sp>
      <p:sp>
        <p:nvSpPr>
          <p:cNvPr id="48" name="TextBox 47"/>
          <p:cNvSpPr txBox="1"/>
          <p:nvPr/>
        </p:nvSpPr>
        <p:spPr>
          <a:xfrm>
            <a:off x="4558725" y="2205245"/>
            <a:ext cx="698065" cy="184666"/>
          </a:xfrm>
          <a:prstGeom prst="rect">
            <a:avLst/>
          </a:prstGeom>
          <a:noFill/>
        </p:spPr>
        <p:txBody>
          <a:bodyPr wrap="none" rtlCol="0">
            <a:spAutoFit/>
          </a:bodyPr>
          <a:lstStyle/>
          <a:p>
            <a:pPr algn="ctr"/>
            <a:r>
              <a:rPr lang="en-US" sz="600" dirty="0">
                <a:solidFill>
                  <a:prstClr val="black"/>
                </a:solidFill>
                <a:latin typeface="Arial"/>
                <a:cs typeface="Arial"/>
              </a:rPr>
              <a:t>PR:000037512</a:t>
            </a:r>
          </a:p>
        </p:txBody>
      </p:sp>
      <p:sp>
        <p:nvSpPr>
          <p:cNvPr id="49" name="TextBox 48"/>
          <p:cNvSpPr txBox="1"/>
          <p:nvPr/>
        </p:nvSpPr>
        <p:spPr>
          <a:xfrm>
            <a:off x="2879457" y="2449944"/>
            <a:ext cx="698065" cy="184666"/>
          </a:xfrm>
          <a:prstGeom prst="rect">
            <a:avLst/>
          </a:prstGeom>
          <a:noFill/>
        </p:spPr>
        <p:txBody>
          <a:bodyPr wrap="none" rtlCol="0">
            <a:spAutoFit/>
          </a:bodyPr>
          <a:lstStyle/>
          <a:p>
            <a:r>
              <a:rPr lang="en-US" sz="600" dirty="0">
                <a:solidFill>
                  <a:prstClr val="black"/>
                </a:solidFill>
                <a:latin typeface="Arial"/>
                <a:cs typeface="Arial"/>
              </a:rPr>
              <a:t>PR:000037517</a:t>
            </a:r>
          </a:p>
        </p:txBody>
      </p:sp>
      <p:sp>
        <p:nvSpPr>
          <p:cNvPr id="50" name="TextBox 49"/>
          <p:cNvSpPr txBox="1"/>
          <p:nvPr/>
        </p:nvSpPr>
        <p:spPr>
          <a:xfrm>
            <a:off x="2474297" y="3222478"/>
            <a:ext cx="578216" cy="184666"/>
          </a:xfrm>
          <a:prstGeom prst="rect">
            <a:avLst/>
          </a:prstGeom>
          <a:noFill/>
        </p:spPr>
        <p:txBody>
          <a:bodyPr wrap="none" rtlCol="0">
            <a:spAutoFit/>
          </a:bodyPr>
          <a:lstStyle/>
          <a:p>
            <a:pPr algn="ctr"/>
            <a:r>
              <a:rPr lang="en-US" sz="600" dirty="0">
                <a:solidFill>
                  <a:prstClr val="black"/>
                </a:solidFill>
                <a:latin typeface="Arial"/>
                <a:cs typeface="Arial"/>
              </a:rPr>
              <a:t>PR:P12004</a:t>
            </a:r>
          </a:p>
        </p:txBody>
      </p:sp>
      <p:sp>
        <p:nvSpPr>
          <p:cNvPr id="51" name="TextBox 50"/>
          <p:cNvSpPr txBox="1"/>
          <p:nvPr/>
        </p:nvSpPr>
        <p:spPr>
          <a:xfrm>
            <a:off x="2005094" y="3674655"/>
            <a:ext cx="698065" cy="184666"/>
          </a:xfrm>
          <a:prstGeom prst="rect">
            <a:avLst/>
          </a:prstGeom>
          <a:noFill/>
        </p:spPr>
        <p:txBody>
          <a:bodyPr wrap="none" rtlCol="0">
            <a:spAutoFit/>
          </a:bodyPr>
          <a:lstStyle/>
          <a:p>
            <a:pPr algn="ctr"/>
            <a:r>
              <a:rPr lang="en-US" sz="600" dirty="0">
                <a:solidFill>
                  <a:prstClr val="black"/>
                </a:solidFill>
                <a:latin typeface="Arial"/>
                <a:cs typeface="Arial"/>
              </a:rPr>
              <a:t>PR:000029189</a:t>
            </a:r>
          </a:p>
        </p:txBody>
      </p:sp>
      <p:sp>
        <p:nvSpPr>
          <p:cNvPr id="52" name="TextBox 51"/>
          <p:cNvSpPr txBox="1"/>
          <p:nvPr/>
        </p:nvSpPr>
        <p:spPr>
          <a:xfrm>
            <a:off x="2718665" y="4074952"/>
            <a:ext cx="586744" cy="184666"/>
          </a:xfrm>
          <a:prstGeom prst="rect">
            <a:avLst/>
          </a:prstGeom>
          <a:noFill/>
        </p:spPr>
        <p:txBody>
          <a:bodyPr wrap="none" rtlCol="0">
            <a:spAutoFit/>
          </a:bodyPr>
          <a:lstStyle/>
          <a:p>
            <a:pPr algn="ctr"/>
            <a:r>
              <a:rPr lang="en-US" sz="600" dirty="0">
                <a:solidFill>
                  <a:prstClr val="black"/>
                </a:solidFill>
                <a:latin typeface="Arial"/>
                <a:cs typeface="Arial"/>
              </a:rPr>
              <a:t>PR:O15350</a:t>
            </a:r>
          </a:p>
        </p:txBody>
      </p:sp>
      <p:sp>
        <p:nvSpPr>
          <p:cNvPr id="53" name="TextBox 52"/>
          <p:cNvSpPr txBox="1"/>
          <p:nvPr/>
        </p:nvSpPr>
        <p:spPr>
          <a:xfrm>
            <a:off x="4444257" y="4117287"/>
            <a:ext cx="698065" cy="184666"/>
          </a:xfrm>
          <a:prstGeom prst="rect">
            <a:avLst/>
          </a:prstGeom>
          <a:noFill/>
        </p:spPr>
        <p:txBody>
          <a:bodyPr wrap="none" rtlCol="0">
            <a:spAutoFit/>
          </a:bodyPr>
          <a:lstStyle/>
          <a:p>
            <a:pPr algn="ctr"/>
            <a:r>
              <a:rPr lang="en-US" sz="600" dirty="0">
                <a:solidFill>
                  <a:prstClr val="black"/>
                </a:solidFill>
                <a:latin typeface="Arial"/>
                <a:cs typeface="Arial"/>
              </a:rPr>
              <a:t>PR:000037510</a:t>
            </a:r>
          </a:p>
        </p:txBody>
      </p:sp>
      <p:sp>
        <p:nvSpPr>
          <p:cNvPr id="54" name="TextBox 53"/>
          <p:cNvSpPr txBox="1"/>
          <p:nvPr/>
        </p:nvSpPr>
        <p:spPr>
          <a:xfrm>
            <a:off x="3872538" y="3715159"/>
            <a:ext cx="698065" cy="184666"/>
          </a:xfrm>
          <a:prstGeom prst="rect">
            <a:avLst/>
          </a:prstGeom>
          <a:noFill/>
        </p:spPr>
        <p:txBody>
          <a:bodyPr wrap="none" rtlCol="0">
            <a:spAutoFit/>
          </a:bodyPr>
          <a:lstStyle/>
          <a:p>
            <a:pPr algn="ctr"/>
            <a:r>
              <a:rPr lang="en-US" sz="600" dirty="0">
                <a:solidFill>
                  <a:prstClr val="black"/>
                </a:solidFill>
                <a:latin typeface="Arial"/>
                <a:cs typeface="Arial"/>
              </a:rPr>
              <a:t>PR:000037508</a:t>
            </a:r>
          </a:p>
        </p:txBody>
      </p:sp>
      <p:sp>
        <p:nvSpPr>
          <p:cNvPr id="55" name="TextBox 54"/>
          <p:cNvSpPr txBox="1"/>
          <p:nvPr/>
        </p:nvSpPr>
        <p:spPr>
          <a:xfrm>
            <a:off x="5488478" y="3378695"/>
            <a:ext cx="698065" cy="184666"/>
          </a:xfrm>
          <a:prstGeom prst="rect">
            <a:avLst/>
          </a:prstGeom>
          <a:noFill/>
        </p:spPr>
        <p:txBody>
          <a:bodyPr wrap="none" rtlCol="0">
            <a:spAutoFit/>
          </a:bodyPr>
          <a:lstStyle/>
          <a:p>
            <a:pPr algn="ctr"/>
            <a:r>
              <a:rPr lang="en-US" sz="600" dirty="0">
                <a:solidFill>
                  <a:prstClr val="black"/>
                </a:solidFill>
                <a:latin typeface="Arial"/>
                <a:cs typeface="Arial"/>
              </a:rPr>
              <a:t>PR:000003237</a:t>
            </a:r>
          </a:p>
        </p:txBody>
      </p:sp>
      <p:sp>
        <p:nvSpPr>
          <p:cNvPr id="56" name="TextBox 55"/>
          <p:cNvSpPr txBox="1"/>
          <p:nvPr/>
        </p:nvSpPr>
        <p:spPr>
          <a:xfrm>
            <a:off x="3195471" y="2945716"/>
            <a:ext cx="598532" cy="215444"/>
          </a:xfrm>
          <a:prstGeom prst="rect">
            <a:avLst/>
          </a:prstGeom>
          <a:noFill/>
        </p:spPr>
        <p:txBody>
          <a:bodyPr wrap="none" rtlCol="0">
            <a:spAutoFit/>
          </a:bodyPr>
          <a:lstStyle/>
          <a:p>
            <a:pPr algn="ctr"/>
            <a:r>
              <a:rPr lang="en-US" sz="600" dirty="0">
                <a:solidFill>
                  <a:prstClr val="black"/>
                </a:solidFill>
                <a:latin typeface="Arial"/>
                <a:cs typeface="Arial"/>
              </a:rPr>
              <a:t>PR:P00519</a:t>
            </a:r>
            <a:r>
              <a:rPr lang="en-US" sz="800" i="1" dirty="0">
                <a:solidFill>
                  <a:prstClr val="black"/>
                </a:solidFill>
                <a:latin typeface="Times New Roman"/>
                <a:cs typeface="Times New Roman"/>
              </a:rPr>
              <a:t> </a:t>
            </a:r>
          </a:p>
        </p:txBody>
      </p:sp>
      <p:sp>
        <p:nvSpPr>
          <p:cNvPr id="57" name="TextBox 56"/>
          <p:cNvSpPr txBox="1"/>
          <p:nvPr/>
        </p:nvSpPr>
        <p:spPr>
          <a:xfrm>
            <a:off x="5539340" y="2713962"/>
            <a:ext cx="698065" cy="184666"/>
          </a:xfrm>
          <a:prstGeom prst="rect">
            <a:avLst/>
          </a:prstGeom>
          <a:noFill/>
        </p:spPr>
        <p:txBody>
          <a:bodyPr wrap="none" rtlCol="0">
            <a:spAutoFit/>
          </a:bodyPr>
          <a:lstStyle/>
          <a:p>
            <a:r>
              <a:rPr lang="en-US" sz="600" dirty="0">
                <a:solidFill>
                  <a:srgbClr val="000000"/>
                </a:solidFill>
                <a:latin typeface="Arial"/>
                <a:ea typeface="Lucida Grande"/>
                <a:cs typeface="Arial"/>
              </a:rPr>
              <a:t>PR:000026133</a:t>
            </a:r>
            <a:endParaRPr lang="en-US" sz="600" dirty="0">
              <a:solidFill>
                <a:prstClr val="black"/>
              </a:solidFill>
              <a:latin typeface="Arial"/>
              <a:cs typeface="Arial"/>
            </a:endParaRPr>
          </a:p>
        </p:txBody>
      </p:sp>
      <p:sp>
        <p:nvSpPr>
          <p:cNvPr id="58" name="TextBox 57"/>
          <p:cNvSpPr txBox="1"/>
          <p:nvPr/>
        </p:nvSpPr>
        <p:spPr>
          <a:xfrm>
            <a:off x="5950989" y="2077318"/>
            <a:ext cx="572505" cy="184666"/>
          </a:xfrm>
          <a:prstGeom prst="rect">
            <a:avLst/>
          </a:prstGeom>
          <a:noFill/>
        </p:spPr>
        <p:txBody>
          <a:bodyPr wrap="none" rtlCol="0">
            <a:spAutoFit/>
          </a:bodyPr>
          <a:lstStyle/>
          <a:p>
            <a:r>
              <a:rPr lang="en-US" sz="600" dirty="0">
                <a:solidFill>
                  <a:srgbClr val="000000"/>
                </a:solidFill>
                <a:latin typeface="Arial"/>
                <a:ea typeface="Lucida Grande"/>
                <a:cs typeface="Arial"/>
              </a:rPr>
              <a:t>PR:P11309 </a:t>
            </a:r>
            <a:endParaRPr lang="en-US" sz="600" dirty="0">
              <a:solidFill>
                <a:prstClr val="black"/>
              </a:solidFill>
              <a:latin typeface="Arial"/>
              <a:cs typeface="Arial"/>
            </a:endParaRPr>
          </a:p>
        </p:txBody>
      </p:sp>
      <p:sp>
        <p:nvSpPr>
          <p:cNvPr id="59" name="TextBox 58"/>
          <p:cNvSpPr txBox="1"/>
          <p:nvPr/>
        </p:nvSpPr>
        <p:spPr>
          <a:xfrm>
            <a:off x="6403196" y="2481584"/>
            <a:ext cx="645420" cy="215444"/>
          </a:xfrm>
          <a:prstGeom prst="rect">
            <a:avLst/>
          </a:prstGeom>
          <a:noFill/>
        </p:spPr>
        <p:txBody>
          <a:bodyPr wrap="none" rtlCol="0">
            <a:spAutoFit/>
          </a:bodyPr>
          <a:lstStyle/>
          <a:p>
            <a:r>
              <a:rPr lang="en-US" sz="600" dirty="0">
                <a:solidFill>
                  <a:srgbClr val="000000"/>
                </a:solidFill>
                <a:latin typeface="Arial"/>
                <a:ea typeface="Lucida Grande"/>
                <a:cs typeface="Arial"/>
              </a:rPr>
              <a:t>PR:Q9P1W9</a:t>
            </a:r>
            <a:r>
              <a:rPr lang="en-US" sz="800" i="1" dirty="0">
                <a:solidFill>
                  <a:srgbClr val="000000"/>
                </a:solidFill>
                <a:latin typeface="Times New Roman"/>
                <a:ea typeface="Lucida Grande"/>
                <a:cs typeface="Times New Roman"/>
              </a:rPr>
              <a:t> </a:t>
            </a:r>
            <a:endParaRPr lang="en-US" sz="800" dirty="0">
              <a:solidFill>
                <a:prstClr val="black"/>
              </a:solidFill>
              <a:latin typeface="Times New Roman"/>
              <a:cs typeface="Times New Roman"/>
            </a:endParaRPr>
          </a:p>
        </p:txBody>
      </p:sp>
      <p:sp>
        <p:nvSpPr>
          <p:cNvPr id="60" name="TextBox 59"/>
          <p:cNvSpPr txBox="1"/>
          <p:nvPr/>
        </p:nvSpPr>
        <p:spPr>
          <a:xfrm>
            <a:off x="6272186" y="3003944"/>
            <a:ext cx="595273" cy="184666"/>
          </a:xfrm>
          <a:prstGeom prst="rect">
            <a:avLst/>
          </a:prstGeom>
          <a:noFill/>
        </p:spPr>
        <p:txBody>
          <a:bodyPr wrap="none" rtlCol="0">
            <a:spAutoFit/>
          </a:bodyPr>
          <a:lstStyle/>
          <a:p>
            <a:r>
              <a:rPr lang="en-US" sz="600" dirty="0">
                <a:solidFill>
                  <a:srgbClr val="000000"/>
                </a:solidFill>
                <a:latin typeface="Arial"/>
                <a:ea typeface="Lucida Grande"/>
                <a:cs typeface="Arial"/>
              </a:rPr>
              <a:t>PR:Q86V86 </a:t>
            </a:r>
            <a:endParaRPr lang="en-US" sz="600" dirty="0">
              <a:solidFill>
                <a:prstClr val="black"/>
              </a:solidFill>
              <a:latin typeface="Arial"/>
              <a:cs typeface="Arial"/>
            </a:endParaRPr>
          </a:p>
        </p:txBody>
      </p:sp>
      <p:sp>
        <p:nvSpPr>
          <p:cNvPr id="61" name="TextBox 60"/>
          <p:cNvSpPr txBox="1"/>
          <p:nvPr/>
        </p:nvSpPr>
        <p:spPr>
          <a:xfrm>
            <a:off x="4739821" y="2538977"/>
            <a:ext cx="655160" cy="184666"/>
          </a:xfrm>
          <a:prstGeom prst="rect">
            <a:avLst/>
          </a:prstGeom>
          <a:noFill/>
        </p:spPr>
        <p:txBody>
          <a:bodyPr wrap="none" rtlCol="0">
            <a:spAutoFit/>
          </a:bodyPr>
          <a:lstStyle/>
          <a:p>
            <a:pPr algn="ctr"/>
            <a:r>
              <a:rPr lang="en-US" sz="600" dirty="0">
                <a:solidFill>
                  <a:srgbClr val="000000"/>
                </a:solidFill>
                <a:latin typeface="Arial"/>
                <a:ea typeface="Lucida Grande"/>
                <a:cs typeface="Arial"/>
              </a:rPr>
              <a:t>PR:Q64373-1</a:t>
            </a:r>
            <a:endParaRPr lang="en-US" sz="600" b="1" dirty="0">
              <a:solidFill>
                <a:prstClr val="black"/>
              </a:solidFill>
              <a:latin typeface="Arial"/>
              <a:cs typeface="Arial"/>
            </a:endParaRPr>
          </a:p>
        </p:txBody>
      </p:sp>
      <p:sp>
        <p:nvSpPr>
          <p:cNvPr id="62" name="TextBox 61"/>
          <p:cNvSpPr txBox="1"/>
          <p:nvPr/>
        </p:nvSpPr>
        <p:spPr>
          <a:xfrm>
            <a:off x="5443037" y="1656103"/>
            <a:ext cx="698065" cy="184666"/>
          </a:xfrm>
          <a:prstGeom prst="rect">
            <a:avLst/>
          </a:prstGeom>
          <a:noFill/>
        </p:spPr>
        <p:txBody>
          <a:bodyPr wrap="none" rtlCol="0">
            <a:spAutoFit/>
          </a:bodyPr>
          <a:lstStyle/>
          <a:p>
            <a:r>
              <a:rPr lang="en-US" sz="600" dirty="0">
                <a:solidFill>
                  <a:prstClr val="black"/>
                </a:solidFill>
                <a:latin typeface="Arial"/>
                <a:cs typeface="Arial"/>
              </a:rPr>
              <a:t>PR:000037513</a:t>
            </a:r>
          </a:p>
        </p:txBody>
      </p:sp>
      <p:sp>
        <p:nvSpPr>
          <p:cNvPr id="63" name="TextBox 62"/>
          <p:cNvSpPr txBox="1"/>
          <p:nvPr/>
        </p:nvSpPr>
        <p:spPr>
          <a:xfrm>
            <a:off x="3822440" y="2874346"/>
            <a:ext cx="526782" cy="184666"/>
          </a:xfrm>
          <a:prstGeom prst="rect">
            <a:avLst/>
          </a:prstGeom>
          <a:noFill/>
        </p:spPr>
        <p:txBody>
          <a:bodyPr wrap="none" rtlCol="0">
            <a:spAutoFit/>
          </a:bodyPr>
          <a:lstStyle/>
          <a:p>
            <a:pPr algn="ctr"/>
            <a:r>
              <a:rPr lang="en-US" sz="600" dirty="0">
                <a:solidFill>
                  <a:srgbClr val="000000"/>
                </a:solidFill>
                <a:latin typeface="Arial"/>
                <a:ea typeface="Lucida Grande"/>
                <a:cs typeface="Arial"/>
              </a:rPr>
              <a:t>DOID:162</a:t>
            </a:r>
            <a:endParaRPr lang="en-US" sz="600" b="1" dirty="0">
              <a:solidFill>
                <a:prstClr val="black"/>
              </a:solidFill>
              <a:latin typeface="Arial"/>
              <a:cs typeface="Arial"/>
            </a:endParaRPr>
          </a:p>
        </p:txBody>
      </p:sp>
      <p:sp>
        <p:nvSpPr>
          <p:cNvPr id="64" name="TextBox 63"/>
          <p:cNvSpPr txBox="1"/>
          <p:nvPr/>
        </p:nvSpPr>
        <p:spPr>
          <a:xfrm>
            <a:off x="4935988" y="3097020"/>
            <a:ext cx="612367" cy="184666"/>
          </a:xfrm>
          <a:prstGeom prst="rect">
            <a:avLst/>
          </a:prstGeom>
          <a:noFill/>
        </p:spPr>
        <p:txBody>
          <a:bodyPr wrap="none" rtlCol="0">
            <a:spAutoFit/>
          </a:bodyPr>
          <a:lstStyle/>
          <a:p>
            <a:pPr algn="ctr"/>
            <a:r>
              <a:rPr lang="en-US" sz="600" dirty="0">
                <a:solidFill>
                  <a:srgbClr val="000000"/>
                </a:solidFill>
                <a:latin typeface="Arial"/>
                <a:ea typeface="Lucida Grande"/>
                <a:cs typeface="Arial"/>
              </a:rPr>
              <a:t>DOID:10652</a:t>
            </a:r>
            <a:endParaRPr lang="en-US" sz="600" b="1" dirty="0">
              <a:solidFill>
                <a:prstClr val="black"/>
              </a:solidFill>
              <a:latin typeface="Arial"/>
              <a:cs typeface="Arial"/>
            </a:endParaRPr>
          </a:p>
        </p:txBody>
      </p:sp>
      <p:grpSp>
        <p:nvGrpSpPr>
          <p:cNvPr id="65" name="Group 64"/>
          <p:cNvGrpSpPr/>
          <p:nvPr/>
        </p:nvGrpSpPr>
        <p:grpSpPr>
          <a:xfrm>
            <a:off x="7412045" y="3953730"/>
            <a:ext cx="779875" cy="237528"/>
            <a:chOff x="4630361" y="2835774"/>
            <a:chExt cx="584906" cy="237528"/>
          </a:xfrm>
        </p:grpSpPr>
        <p:sp>
          <p:nvSpPr>
            <p:cNvPr id="66" name="TextBox 65"/>
            <p:cNvSpPr txBox="1"/>
            <p:nvPr/>
          </p:nvSpPr>
          <p:spPr>
            <a:xfrm>
              <a:off x="4826699" y="2835774"/>
              <a:ext cx="388568" cy="215444"/>
            </a:xfrm>
            <a:prstGeom prst="rect">
              <a:avLst/>
            </a:prstGeom>
            <a:noFill/>
          </p:spPr>
          <p:txBody>
            <a:bodyPr wrap="none" rtlCol="0">
              <a:spAutoFit/>
            </a:bodyPr>
            <a:lstStyle/>
            <a:p>
              <a:r>
                <a:rPr lang="en-US" sz="800" b="1" dirty="0" smtClean="0">
                  <a:solidFill>
                    <a:prstClr val="black"/>
                  </a:solidFill>
                  <a:latin typeface="Times New Roman"/>
                  <a:cs typeface="Times New Roman"/>
                </a:rPr>
                <a:t>Disease</a:t>
              </a:r>
              <a:endParaRPr lang="en-US" sz="800" b="1" dirty="0">
                <a:solidFill>
                  <a:prstClr val="black"/>
                </a:solidFill>
                <a:latin typeface="Times New Roman"/>
                <a:cs typeface="Times New Roman"/>
              </a:endParaRPr>
            </a:p>
          </p:txBody>
        </p:sp>
        <p:sp>
          <p:nvSpPr>
            <p:cNvPr id="67" name="Diamond 66"/>
            <p:cNvSpPr/>
            <p:nvPr/>
          </p:nvSpPr>
          <p:spPr>
            <a:xfrm>
              <a:off x="4630361" y="2844702"/>
              <a:ext cx="228600" cy="228600"/>
            </a:xfrm>
            <a:prstGeom prst="diamond">
              <a:avLst/>
            </a:prstGeom>
            <a:solidFill>
              <a:srgbClr val="EE0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grpSp>
        <p:nvGrpSpPr>
          <p:cNvPr id="68" name="Group 67"/>
          <p:cNvGrpSpPr/>
          <p:nvPr/>
        </p:nvGrpSpPr>
        <p:grpSpPr>
          <a:xfrm>
            <a:off x="7412039" y="3395355"/>
            <a:ext cx="843994" cy="228874"/>
            <a:chOff x="4630361" y="2277399"/>
            <a:chExt cx="632996" cy="228874"/>
          </a:xfrm>
        </p:grpSpPr>
        <p:sp>
          <p:nvSpPr>
            <p:cNvPr id="69" name="TextBox 68"/>
            <p:cNvSpPr txBox="1"/>
            <p:nvPr/>
          </p:nvSpPr>
          <p:spPr>
            <a:xfrm>
              <a:off x="4826699" y="2277399"/>
              <a:ext cx="436658" cy="215444"/>
            </a:xfrm>
            <a:prstGeom prst="rect">
              <a:avLst/>
            </a:prstGeom>
            <a:noFill/>
          </p:spPr>
          <p:txBody>
            <a:bodyPr wrap="none" rtlCol="0">
              <a:spAutoFit/>
            </a:bodyPr>
            <a:lstStyle/>
            <a:p>
              <a:r>
                <a:rPr lang="en-US" sz="800" b="1" dirty="0" smtClean="0">
                  <a:solidFill>
                    <a:prstClr val="black"/>
                  </a:solidFill>
                  <a:latin typeface="Times New Roman"/>
                  <a:cs typeface="Times New Roman"/>
                </a:rPr>
                <a:t>Complex</a:t>
              </a:r>
              <a:endParaRPr lang="en-US" sz="800" b="1" dirty="0">
                <a:solidFill>
                  <a:prstClr val="black"/>
                </a:solidFill>
                <a:latin typeface="Times New Roman"/>
                <a:cs typeface="Times New Roman"/>
              </a:endParaRPr>
            </a:p>
          </p:txBody>
        </p:sp>
        <p:sp>
          <p:nvSpPr>
            <p:cNvPr id="70" name="Rectangle 69"/>
            <p:cNvSpPr/>
            <p:nvPr/>
          </p:nvSpPr>
          <p:spPr>
            <a:xfrm>
              <a:off x="4630361" y="2277673"/>
              <a:ext cx="228600" cy="228600"/>
            </a:xfrm>
            <a:prstGeom prst="rect">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grpSp>
        <p:nvGrpSpPr>
          <p:cNvPr id="71" name="Group 70"/>
          <p:cNvGrpSpPr/>
          <p:nvPr/>
        </p:nvGrpSpPr>
        <p:grpSpPr>
          <a:xfrm>
            <a:off x="7412039" y="2168654"/>
            <a:ext cx="959410" cy="253767"/>
            <a:chOff x="4630361" y="1050697"/>
            <a:chExt cx="719558" cy="253767"/>
          </a:xfrm>
        </p:grpSpPr>
        <p:sp>
          <p:nvSpPr>
            <p:cNvPr id="72" name="TextBox 71"/>
            <p:cNvSpPr txBox="1"/>
            <p:nvPr/>
          </p:nvSpPr>
          <p:spPr>
            <a:xfrm>
              <a:off x="4826699" y="1050697"/>
              <a:ext cx="523220" cy="215444"/>
            </a:xfrm>
            <a:prstGeom prst="rect">
              <a:avLst/>
            </a:prstGeom>
            <a:noFill/>
          </p:spPr>
          <p:txBody>
            <a:bodyPr wrap="none" rtlCol="0">
              <a:spAutoFit/>
            </a:bodyPr>
            <a:lstStyle/>
            <a:p>
              <a:r>
                <a:rPr lang="en-US" sz="800" b="1" dirty="0" err="1" smtClean="0">
                  <a:solidFill>
                    <a:prstClr val="black"/>
                  </a:solidFill>
                  <a:latin typeface="Times New Roman"/>
                  <a:cs typeface="Times New Roman"/>
                </a:rPr>
                <a:t>Proteoform</a:t>
              </a:r>
              <a:endParaRPr lang="en-US" sz="800" b="1" dirty="0">
                <a:solidFill>
                  <a:prstClr val="black"/>
                </a:solidFill>
                <a:latin typeface="Times New Roman"/>
                <a:cs typeface="Times New Roman"/>
              </a:endParaRPr>
            </a:p>
          </p:txBody>
        </p:sp>
        <p:sp>
          <p:nvSpPr>
            <p:cNvPr id="73" name="Oval 72"/>
            <p:cNvSpPr/>
            <p:nvPr/>
          </p:nvSpPr>
          <p:spPr>
            <a:xfrm>
              <a:off x="4630361" y="1075864"/>
              <a:ext cx="228600" cy="228600"/>
            </a:xfrm>
            <a:prstGeom prst="ellipse">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grpSp>
        <p:nvGrpSpPr>
          <p:cNvPr id="74" name="Group 73"/>
          <p:cNvGrpSpPr/>
          <p:nvPr/>
        </p:nvGrpSpPr>
        <p:grpSpPr>
          <a:xfrm>
            <a:off x="7412039" y="2720449"/>
            <a:ext cx="959410" cy="338554"/>
            <a:chOff x="4630361" y="1602493"/>
            <a:chExt cx="719558" cy="338554"/>
          </a:xfrm>
        </p:grpSpPr>
        <p:sp>
          <p:nvSpPr>
            <p:cNvPr id="75" name="TextBox 74"/>
            <p:cNvSpPr txBox="1"/>
            <p:nvPr/>
          </p:nvSpPr>
          <p:spPr>
            <a:xfrm>
              <a:off x="4826699" y="1602493"/>
              <a:ext cx="523220" cy="338554"/>
            </a:xfrm>
            <a:prstGeom prst="rect">
              <a:avLst/>
            </a:prstGeom>
            <a:noFill/>
          </p:spPr>
          <p:txBody>
            <a:bodyPr wrap="none" rtlCol="0">
              <a:spAutoFit/>
            </a:bodyPr>
            <a:lstStyle/>
            <a:p>
              <a:r>
                <a:rPr lang="en-US" sz="800" b="1" dirty="0" smtClean="0">
                  <a:solidFill>
                    <a:prstClr val="black"/>
                  </a:solidFill>
                  <a:latin typeface="Times New Roman"/>
                  <a:cs typeface="Times New Roman"/>
                </a:rPr>
                <a:t>PTM </a:t>
              </a:r>
            </a:p>
            <a:p>
              <a:r>
                <a:rPr lang="en-US" sz="800" b="1" dirty="0" err="1">
                  <a:solidFill>
                    <a:prstClr val="black"/>
                  </a:solidFill>
                  <a:latin typeface="Times New Roman"/>
                  <a:cs typeface="Times New Roman"/>
                </a:rPr>
                <a:t>P</a:t>
              </a:r>
              <a:r>
                <a:rPr lang="en-US" sz="800" b="1" dirty="0" err="1" smtClean="0">
                  <a:solidFill>
                    <a:prstClr val="black"/>
                  </a:solidFill>
                  <a:latin typeface="Times New Roman"/>
                  <a:cs typeface="Times New Roman"/>
                </a:rPr>
                <a:t>roteoform</a:t>
              </a:r>
              <a:endParaRPr lang="en-US" sz="800" b="1" dirty="0">
                <a:solidFill>
                  <a:prstClr val="black"/>
                </a:solidFill>
                <a:latin typeface="Times New Roman"/>
                <a:cs typeface="Times New Roman"/>
              </a:endParaRPr>
            </a:p>
          </p:txBody>
        </p:sp>
        <p:sp>
          <p:nvSpPr>
            <p:cNvPr id="76" name="Oval 75"/>
            <p:cNvSpPr/>
            <p:nvPr/>
          </p:nvSpPr>
          <p:spPr>
            <a:xfrm>
              <a:off x="4630361" y="1684868"/>
              <a:ext cx="228600" cy="228600"/>
            </a:xfrm>
            <a:prstGeom prst="ellipse">
              <a:avLst/>
            </a:prstGeom>
            <a:solidFill>
              <a:srgbClr val="BFBFBF"/>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
        <p:nvSpPr>
          <p:cNvPr id="77" name="Oval 76"/>
          <p:cNvSpPr/>
          <p:nvPr/>
        </p:nvSpPr>
        <p:spPr>
          <a:xfrm rot="2342295">
            <a:off x="3667452" y="3543929"/>
            <a:ext cx="1651904" cy="698001"/>
          </a:xfrm>
          <a:prstGeom prst="ellipse">
            <a:avLst/>
          </a:prstGeom>
          <a:solidFill>
            <a:schemeClr val="accent1">
              <a:alpha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78" name="Picture 7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26397" y="108475"/>
            <a:ext cx="1641860" cy="523495"/>
          </a:xfrm>
          <a:prstGeom prst="rect">
            <a:avLst/>
          </a:prstGeom>
        </p:spPr>
      </p:pic>
      <p:sp>
        <p:nvSpPr>
          <p:cNvPr id="79" name="Slide Number Placeholder 78"/>
          <p:cNvSpPr>
            <a:spLocks noGrp="1"/>
          </p:cNvSpPr>
          <p:nvPr>
            <p:ph type="sldNum" sz="quarter" idx="12"/>
          </p:nvPr>
        </p:nvSpPr>
        <p:spPr>
          <a:xfrm>
            <a:off x="9077299" y="6347656"/>
            <a:ext cx="2844800" cy="365125"/>
          </a:xfrm>
        </p:spPr>
        <p:txBody>
          <a:bodyPr/>
          <a:lstStyle/>
          <a:p>
            <a:fld id="{A21EFBEC-61C6-431B-A3D7-AABBF1821C02}" type="slidenum">
              <a:rPr lang="en-US" smtClean="0">
                <a:solidFill>
                  <a:prstClr val="black"/>
                </a:solidFill>
                <a:latin typeface="Calibri"/>
              </a:rPr>
              <a:pPr/>
              <a:t>24</a:t>
            </a:fld>
            <a:endParaRPr lang="en-US" dirty="0">
              <a:solidFill>
                <a:prstClr val="black"/>
              </a:solidFill>
              <a:latin typeface="Calibri"/>
            </a:endParaRPr>
          </a:p>
        </p:txBody>
      </p:sp>
      <p:sp>
        <p:nvSpPr>
          <p:cNvPr id="80" name="Rectangle 79"/>
          <p:cNvSpPr/>
          <p:nvPr/>
        </p:nvSpPr>
        <p:spPr>
          <a:xfrm>
            <a:off x="0" y="6307982"/>
            <a:ext cx="11494219" cy="553998"/>
          </a:xfrm>
          <a:prstGeom prst="rect">
            <a:avLst/>
          </a:prstGeom>
          <a:solidFill>
            <a:schemeClr val="accent1">
              <a:lumMod val="20000"/>
              <a:lumOff val="80000"/>
            </a:schemeClr>
          </a:solidFill>
        </p:spPr>
        <p:txBody>
          <a:bodyPr wrap="square">
            <a:spAutoFit/>
          </a:bodyPr>
          <a:lstStyle/>
          <a:p>
            <a:pPr fontAlgn="auto">
              <a:spcBef>
                <a:spcPts val="0"/>
              </a:spcBef>
              <a:spcAft>
                <a:spcPts val="0"/>
              </a:spcAft>
            </a:pPr>
            <a:r>
              <a:rPr lang="en-US" sz="1500" b="1" dirty="0">
                <a:solidFill>
                  <a:prstClr val="black"/>
                </a:solidFill>
                <a:latin typeface="Calibri" pitchFamily="34" charset="0"/>
                <a:ea typeface="ＭＳ Ｐゴシック"/>
                <a:cs typeface="Calibri" pitchFamily="34" charset="0"/>
              </a:rPr>
              <a:t>Knowledge Representation of Protein PTMs and Complexes in the Protein Ontology: Application to Multi-Faceted Disease Analysis. </a:t>
            </a:r>
            <a:r>
              <a:rPr lang="en-US" sz="1500" dirty="0" smtClean="0">
                <a:solidFill>
                  <a:prstClr val="black"/>
                </a:solidFill>
                <a:latin typeface="Calibri" pitchFamily="34" charset="0"/>
                <a:ea typeface="ＭＳ Ｐゴシック"/>
                <a:cs typeface="Calibri" pitchFamily="34" charset="0"/>
              </a:rPr>
              <a:t>Ross K, et al. (2014</a:t>
            </a:r>
            <a:r>
              <a:rPr lang="en-US" sz="1500" dirty="0">
                <a:solidFill>
                  <a:prstClr val="black"/>
                </a:solidFill>
                <a:latin typeface="Calibri" pitchFamily="34" charset="0"/>
                <a:ea typeface="ＭＳ Ｐゴシック"/>
                <a:cs typeface="Calibri" pitchFamily="34" charset="0"/>
              </a:rPr>
              <a:t>) </a:t>
            </a:r>
            <a:r>
              <a:rPr lang="en-US" sz="1500" i="1" dirty="0" smtClean="0">
                <a:solidFill>
                  <a:prstClr val="black"/>
                </a:solidFill>
                <a:latin typeface="Calibri" pitchFamily="34" charset="0"/>
                <a:ea typeface="ＭＳ Ｐゴシック"/>
                <a:cs typeface="Calibri" pitchFamily="34" charset="0"/>
              </a:rPr>
              <a:t>ICBO </a:t>
            </a:r>
            <a:r>
              <a:rPr lang="en-US" sz="1500" i="1" dirty="0">
                <a:solidFill>
                  <a:prstClr val="black"/>
                </a:solidFill>
                <a:latin typeface="Calibri" pitchFamily="34" charset="0"/>
                <a:ea typeface="ＭＳ Ｐゴシック"/>
                <a:cs typeface="Calibri" pitchFamily="34" charset="0"/>
              </a:rPr>
              <a:t>2014 </a:t>
            </a:r>
            <a:r>
              <a:rPr lang="en-US" sz="1500" i="1" dirty="0" smtClean="0">
                <a:solidFill>
                  <a:prstClr val="black"/>
                </a:solidFill>
                <a:latin typeface="Calibri" pitchFamily="34" charset="0"/>
                <a:ea typeface="ＭＳ Ｐゴシック"/>
                <a:cs typeface="Calibri" pitchFamily="34" charset="0"/>
              </a:rPr>
              <a:t>Proceedings</a:t>
            </a:r>
            <a:r>
              <a:rPr lang="en-US" sz="1500" dirty="0" smtClean="0">
                <a:solidFill>
                  <a:prstClr val="black"/>
                </a:solidFill>
                <a:latin typeface="Calibri" pitchFamily="34" charset="0"/>
                <a:ea typeface="ＭＳ Ｐゴシック"/>
                <a:cs typeface="Calibri" pitchFamily="34" charset="0"/>
              </a:rPr>
              <a:t>, </a:t>
            </a:r>
            <a:r>
              <a:rPr lang="en-US" sz="1500" dirty="0">
                <a:solidFill>
                  <a:prstClr val="black"/>
                </a:solidFill>
                <a:latin typeface="Calibri" pitchFamily="34" charset="0"/>
                <a:ea typeface="ＭＳ Ｐゴシック"/>
                <a:cs typeface="Calibri" pitchFamily="34" charset="0"/>
              </a:rPr>
              <a:t>43-46 </a:t>
            </a:r>
            <a:r>
              <a:rPr lang="en-US" sz="1500" dirty="0" smtClean="0">
                <a:solidFill>
                  <a:prstClr val="black"/>
                </a:solidFill>
                <a:latin typeface="Calibri" pitchFamily="34" charset="0"/>
                <a:ea typeface="ＭＳ Ｐゴシック"/>
                <a:cs typeface="Calibri" pitchFamily="34" charset="0"/>
              </a:rPr>
              <a:t>(http</a:t>
            </a:r>
            <a:r>
              <a:rPr lang="en-US" sz="1500" dirty="0">
                <a:solidFill>
                  <a:prstClr val="black"/>
                </a:solidFill>
                <a:latin typeface="Calibri" pitchFamily="34" charset="0"/>
                <a:ea typeface="ＭＳ Ｐゴシック"/>
                <a:cs typeface="Calibri" pitchFamily="34" charset="0"/>
              </a:rPr>
              <a:t>://ceur-ws.org/Vol-1327</a:t>
            </a:r>
            <a:r>
              <a:rPr lang="en-US" sz="1500" dirty="0" smtClean="0">
                <a:solidFill>
                  <a:prstClr val="black"/>
                </a:solidFill>
                <a:latin typeface="Calibri" pitchFamily="34" charset="0"/>
                <a:ea typeface="ＭＳ Ｐゴシック"/>
                <a:cs typeface="Calibri" pitchFamily="34" charset="0"/>
              </a:rPr>
              <a:t>/)</a:t>
            </a:r>
            <a:endParaRPr lang="en-US" sz="1500" dirty="0">
              <a:solidFill>
                <a:prstClr val="black"/>
              </a:solidFill>
              <a:latin typeface="Calibri" pitchFamily="34" charset="0"/>
              <a:ea typeface="ＭＳ Ｐゴシック"/>
              <a:cs typeface="Calibri" pitchFamily="34" charset="0"/>
            </a:endParaRPr>
          </a:p>
        </p:txBody>
      </p:sp>
    </p:spTree>
    <p:extLst>
      <p:ext uri="{BB962C8B-B14F-4D97-AF65-F5344CB8AC3E}">
        <p14:creationId xmlns:p14="http://schemas.microsoft.com/office/powerpoint/2010/main" val="395994532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1109493" y="211847"/>
            <a:ext cx="10079249" cy="4114800"/>
            <a:chOff x="216470" y="288627"/>
            <a:chExt cx="7559437" cy="4114800"/>
          </a:xfrm>
        </p:grpSpPr>
        <p:pic>
          <p:nvPicPr>
            <p:cNvPr id="4" name="Picture 3" descr="Screen Shot 2016-03-29 at 3.55.3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470" y="288627"/>
              <a:ext cx="7559437" cy="4114800"/>
            </a:xfrm>
            <a:prstGeom prst="rect">
              <a:avLst/>
            </a:prstGeom>
          </p:spPr>
        </p:pic>
        <p:sp>
          <p:nvSpPr>
            <p:cNvPr id="5" name="Rounded Rectangle 4"/>
            <p:cNvSpPr/>
            <p:nvPr/>
          </p:nvSpPr>
          <p:spPr>
            <a:xfrm>
              <a:off x="2054650" y="3580782"/>
              <a:ext cx="4820283" cy="245315"/>
            </a:xfrm>
            <a:prstGeom prst="roundRect">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pic>
        <p:nvPicPr>
          <p:cNvPr id="27" name="Picture 26" descr="Screen Shot 2016-03-29 at 4.22.2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6859" y="4615671"/>
            <a:ext cx="960355" cy="365760"/>
          </a:xfrm>
          <a:prstGeom prst="rect">
            <a:avLst/>
          </a:prstGeom>
        </p:spPr>
      </p:pic>
      <p:pic>
        <p:nvPicPr>
          <p:cNvPr id="25" name="Picture 24" descr="smad_variant_heirarchy.png"/>
          <p:cNvPicPr>
            <a:picLocks noChangeAspect="1"/>
          </p:cNvPicPr>
          <p:nvPr/>
        </p:nvPicPr>
        <p:blipFill rotWithShape="1">
          <a:blip r:embed="rId5">
            <a:extLst>
              <a:ext uri="{28A0092B-C50C-407E-A947-70E740481C1C}">
                <a14:useLocalDpi xmlns:a14="http://schemas.microsoft.com/office/drawing/2010/main" val="0"/>
              </a:ext>
            </a:extLst>
          </a:blip>
          <a:srcRect l="11678" t="45074" r="44581" b="-4937"/>
          <a:stretch/>
        </p:blipFill>
        <p:spPr>
          <a:xfrm>
            <a:off x="4296859" y="4981432"/>
            <a:ext cx="2721020" cy="478797"/>
          </a:xfrm>
          <a:prstGeom prst="rect">
            <a:avLst/>
          </a:prstGeom>
        </p:spPr>
      </p:pic>
      <p:sp>
        <p:nvSpPr>
          <p:cNvPr id="26" name="Rounded Rectangle 25"/>
          <p:cNvSpPr/>
          <p:nvPr/>
        </p:nvSpPr>
        <p:spPr>
          <a:xfrm>
            <a:off x="4229122" y="4473726"/>
            <a:ext cx="2882121" cy="986503"/>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38" name="TextBox 37"/>
          <p:cNvSpPr txBox="1"/>
          <p:nvPr/>
        </p:nvSpPr>
        <p:spPr>
          <a:xfrm rot="1693496">
            <a:off x="6766939" y="5637981"/>
            <a:ext cx="1353788" cy="276999"/>
          </a:xfrm>
          <a:prstGeom prst="rect">
            <a:avLst/>
          </a:prstGeom>
          <a:noFill/>
        </p:spPr>
        <p:txBody>
          <a:bodyPr wrap="square" rtlCol="0">
            <a:spAutoFit/>
          </a:bodyPr>
          <a:lstStyle/>
          <a:p>
            <a:pPr algn="ctr" fontAlgn="auto">
              <a:spcBef>
                <a:spcPts val="0"/>
              </a:spcBef>
              <a:spcAft>
                <a:spcPts val="0"/>
              </a:spcAft>
            </a:pPr>
            <a:r>
              <a:rPr lang="en-US" sz="1200" b="1" dirty="0" err="1" smtClean="0">
                <a:solidFill>
                  <a:prstClr val="black"/>
                </a:solidFill>
                <a:latin typeface="Calibri"/>
                <a:ea typeface="+mn-ea"/>
              </a:rPr>
              <a:t>is_about</a:t>
            </a:r>
            <a:endParaRPr lang="en-US" sz="1200" b="1" dirty="0">
              <a:solidFill>
                <a:prstClr val="black"/>
              </a:solidFill>
              <a:latin typeface="Calibri"/>
              <a:ea typeface="+mn-ea"/>
            </a:endParaRPr>
          </a:p>
        </p:txBody>
      </p:sp>
      <p:sp>
        <p:nvSpPr>
          <p:cNvPr id="41" name="Rectangle 40"/>
          <p:cNvSpPr/>
          <p:nvPr/>
        </p:nvSpPr>
        <p:spPr>
          <a:xfrm>
            <a:off x="672858" y="71562"/>
            <a:ext cx="10794575" cy="6710238"/>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cxnSp>
        <p:nvCxnSpPr>
          <p:cNvPr id="43" name="Straight Connector 42"/>
          <p:cNvCxnSpPr/>
          <p:nvPr/>
        </p:nvCxnSpPr>
        <p:spPr>
          <a:xfrm>
            <a:off x="672858" y="4425009"/>
            <a:ext cx="10794575" cy="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672858" y="129897"/>
            <a:ext cx="318229" cy="369332"/>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Calibri"/>
                <a:ea typeface="+mn-ea"/>
              </a:rPr>
              <a:t>A</a:t>
            </a:r>
            <a:endParaRPr lang="en-US" sz="1800" dirty="0">
              <a:solidFill>
                <a:prstClr val="black"/>
              </a:solidFill>
              <a:latin typeface="Calibri"/>
              <a:ea typeface="+mn-ea"/>
            </a:endParaRPr>
          </a:p>
        </p:txBody>
      </p:sp>
      <p:sp>
        <p:nvSpPr>
          <p:cNvPr id="45" name="TextBox 44"/>
          <p:cNvSpPr txBox="1"/>
          <p:nvPr/>
        </p:nvSpPr>
        <p:spPr>
          <a:xfrm>
            <a:off x="743901" y="4456793"/>
            <a:ext cx="312906" cy="369332"/>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Calibri"/>
                <a:ea typeface="+mn-ea"/>
              </a:rPr>
              <a:t>B</a:t>
            </a:r>
            <a:endParaRPr lang="en-US" sz="1800" dirty="0">
              <a:solidFill>
                <a:prstClr val="black"/>
              </a:solidFill>
              <a:latin typeface="Calibri"/>
              <a:ea typeface="+mn-ea"/>
            </a:endParaRPr>
          </a:p>
        </p:txBody>
      </p:sp>
      <p:sp>
        <p:nvSpPr>
          <p:cNvPr id="2" name="Oval 1"/>
          <p:cNvSpPr/>
          <p:nvPr/>
        </p:nvSpPr>
        <p:spPr>
          <a:xfrm>
            <a:off x="5555848" y="4557719"/>
            <a:ext cx="985875" cy="523027"/>
          </a:xfrm>
          <a:prstGeom prst="ellipse">
            <a:avLst/>
          </a:prstGeom>
          <a:solidFill>
            <a:srgbClr val="FFFFFF"/>
          </a:solidFill>
          <a:ln w="19050"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3" name="TextBox 2"/>
          <p:cNvSpPr txBox="1"/>
          <p:nvPr/>
        </p:nvSpPr>
        <p:spPr>
          <a:xfrm>
            <a:off x="5690374" y="4563113"/>
            <a:ext cx="739405" cy="523220"/>
          </a:xfrm>
          <a:prstGeom prst="rect">
            <a:avLst/>
          </a:prstGeom>
          <a:noFill/>
        </p:spPr>
        <p:txBody>
          <a:bodyPr wrap="none" rtlCol="0">
            <a:spAutoFit/>
          </a:bodyPr>
          <a:lstStyle/>
          <a:p>
            <a:pPr algn="ctr" fontAlgn="auto">
              <a:spcBef>
                <a:spcPts val="0"/>
              </a:spcBef>
              <a:spcAft>
                <a:spcPts val="0"/>
              </a:spcAft>
            </a:pPr>
            <a:r>
              <a:rPr lang="en-US" sz="1400" b="1" dirty="0" smtClean="0">
                <a:solidFill>
                  <a:prstClr val="black"/>
                </a:solidFill>
                <a:latin typeface="Calibri"/>
                <a:ea typeface="+mn-ea"/>
              </a:rPr>
              <a:t>SMAD2</a:t>
            </a:r>
          </a:p>
          <a:p>
            <a:pPr algn="ctr" fontAlgn="auto">
              <a:spcBef>
                <a:spcPts val="0"/>
              </a:spcBef>
              <a:spcAft>
                <a:spcPts val="0"/>
              </a:spcAft>
            </a:pPr>
            <a:r>
              <a:rPr lang="en-US" sz="1400" b="1" dirty="0" smtClean="0">
                <a:solidFill>
                  <a:prstClr val="black"/>
                </a:solidFill>
                <a:latin typeface="Calibri"/>
                <a:ea typeface="+mn-ea"/>
              </a:rPr>
              <a:t>R133C</a:t>
            </a:r>
            <a:endParaRPr lang="en-US" sz="1400" b="1" dirty="0">
              <a:solidFill>
                <a:prstClr val="black"/>
              </a:solidFill>
              <a:latin typeface="Calibri"/>
              <a:ea typeface="+mn-ea"/>
            </a:endParaRPr>
          </a:p>
        </p:txBody>
      </p:sp>
      <p:cxnSp>
        <p:nvCxnSpPr>
          <p:cNvPr id="49" name="Straight Arrow Connector 48"/>
          <p:cNvCxnSpPr/>
          <p:nvPr/>
        </p:nvCxnSpPr>
        <p:spPr>
          <a:xfrm flipV="1">
            <a:off x="5555849" y="5080745"/>
            <a:ext cx="231145" cy="195198"/>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grpSp>
        <p:nvGrpSpPr>
          <p:cNvPr id="56" name="Group 55"/>
          <p:cNvGrpSpPr/>
          <p:nvPr/>
        </p:nvGrpSpPr>
        <p:grpSpPr>
          <a:xfrm>
            <a:off x="909925" y="4961194"/>
            <a:ext cx="2235471" cy="1619380"/>
            <a:chOff x="423131" y="4961194"/>
            <a:chExt cx="1676603" cy="1619380"/>
          </a:xfrm>
        </p:grpSpPr>
        <p:sp>
          <p:nvSpPr>
            <p:cNvPr id="34" name="TextBox 33"/>
            <p:cNvSpPr txBox="1"/>
            <p:nvPr/>
          </p:nvSpPr>
          <p:spPr>
            <a:xfrm>
              <a:off x="423131" y="5231734"/>
              <a:ext cx="1676603" cy="861774"/>
            </a:xfrm>
            <a:prstGeom prst="rect">
              <a:avLst/>
            </a:prstGeom>
            <a:noFill/>
          </p:spPr>
          <p:txBody>
            <a:bodyPr wrap="square" rtlCol="0">
              <a:spAutoFit/>
            </a:bodyPr>
            <a:lstStyle/>
            <a:p>
              <a:pPr fontAlgn="auto">
                <a:spcBef>
                  <a:spcPts val="0"/>
                </a:spcBef>
                <a:spcAft>
                  <a:spcPts val="0"/>
                </a:spcAft>
              </a:pPr>
              <a:r>
                <a:rPr lang="en-US" sz="1000" dirty="0">
                  <a:solidFill>
                    <a:srgbClr val="800000"/>
                  </a:solidFill>
                  <a:latin typeface="Calibri"/>
                  <a:ea typeface="+mn-ea"/>
                </a:rPr>
                <a:t>PMID:8752209</a:t>
              </a:r>
            </a:p>
            <a:p>
              <a:pPr algn="just" fontAlgn="auto">
                <a:spcBef>
                  <a:spcPts val="0"/>
                </a:spcBef>
                <a:spcAft>
                  <a:spcPts val="0"/>
                </a:spcAft>
              </a:pPr>
              <a:r>
                <a:rPr lang="en-US" sz="1000" b="1" dirty="0" smtClean="0">
                  <a:solidFill>
                    <a:prstClr val="black"/>
                  </a:solidFill>
                  <a:latin typeface="Calibri"/>
                  <a:ea typeface="+mn-ea"/>
                </a:rPr>
                <a:t>MADR2 </a:t>
              </a:r>
              <a:r>
                <a:rPr lang="en-US" sz="1000" b="1" dirty="0">
                  <a:solidFill>
                    <a:prstClr val="black"/>
                  </a:solidFill>
                  <a:latin typeface="Calibri"/>
                  <a:ea typeface="+mn-ea"/>
                </a:rPr>
                <a:t>Maps to 18q21 and Encodes a TGFβ–Regulated MAD–Related Protein That Is Functionally Mutated in Colorectal Carcinoma </a:t>
              </a:r>
              <a:endParaRPr lang="en-US" sz="1000" b="1" dirty="0" smtClean="0">
                <a:solidFill>
                  <a:prstClr val="black"/>
                </a:solidFill>
                <a:latin typeface="Calibri"/>
                <a:ea typeface="+mn-ea"/>
              </a:endParaRPr>
            </a:p>
          </p:txBody>
        </p:sp>
        <p:pic>
          <p:nvPicPr>
            <p:cNvPr id="50" name="Picture 49" descr="pubmed.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2318" y="4961194"/>
              <a:ext cx="914400" cy="325012"/>
            </a:xfrm>
            <a:prstGeom prst="rect">
              <a:avLst/>
            </a:prstGeom>
          </p:spPr>
        </p:pic>
        <p:sp>
          <p:nvSpPr>
            <p:cNvPr id="51" name="Rounded Rectangle 50"/>
            <p:cNvSpPr/>
            <p:nvPr/>
          </p:nvSpPr>
          <p:spPr>
            <a:xfrm>
              <a:off x="423132" y="4986595"/>
              <a:ext cx="1676602" cy="1286203"/>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52" name="TextBox 51"/>
            <p:cNvSpPr txBox="1"/>
            <p:nvPr/>
          </p:nvSpPr>
          <p:spPr>
            <a:xfrm>
              <a:off x="455985" y="6272797"/>
              <a:ext cx="1177912" cy="307777"/>
            </a:xfrm>
            <a:prstGeom prst="rect">
              <a:avLst/>
            </a:prstGeom>
            <a:noFill/>
          </p:spPr>
          <p:txBody>
            <a:bodyPr wrap="none" rtlCol="0">
              <a:spAutoFit/>
            </a:bodyPr>
            <a:lstStyle/>
            <a:p>
              <a:pPr fontAlgn="auto">
                <a:spcBef>
                  <a:spcPts val="0"/>
                </a:spcBef>
                <a:spcAft>
                  <a:spcPts val="0"/>
                </a:spcAft>
              </a:pPr>
              <a:r>
                <a:rPr lang="en-US" sz="1400" dirty="0" smtClean="0">
                  <a:solidFill>
                    <a:srgbClr val="800000"/>
                  </a:solidFill>
                  <a:latin typeface="Calibri"/>
                  <a:ea typeface="+mn-ea"/>
                </a:rPr>
                <a:t>Pathogenic Variant</a:t>
              </a:r>
              <a:endParaRPr lang="en-US" sz="1400" dirty="0">
                <a:solidFill>
                  <a:srgbClr val="800000"/>
                </a:solidFill>
                <a:latin typeface="Calibri"/>
                <a:ea typeface="+mn-ea"/>
              </a:endParaRPr>
            </a:p>
          </p:txBody>
        </p:sp>
      </p:grpSp>
      <p:grpSp>
        <p:nvGrpSpPr>
          <p:cNvPr id="57" name="Group 56"/>
          <p:cNvGrpSpPr/>
          <p:nvPr/>
        </p:nvGrpSpPr>
        <p:grpSpPr>
          <a:xfrm>
            <a:off x="7949454" y="4971199"/>
            <a:ext cx="3104447" cy="1825017"/>
            <a:chOff x="5702778" y="4731613"/>
            <a:chExt cx="2328335" cy="1825017"/>
          </a:xfrm>
        </p:grpSpPr>
        <p:grpSp>
          <p:nvGrpSpPr>
            <p:cNvPr id="47" name="Group 46"/>
            <p:cNvGrpSpPr/>
            <p:nvPr/>
          </p:nvGrpSpPr>
          <p:grpSpPr>
            <a:xfrm>
              <a:off x="5702778" y="4731613"/>
              <a:ext cx="2328335" cy="1294342"/>
              <a:chOff x="4842932" y="5158306"/>
              <a:chExt cx="2328335" cy="1294342"/>
            </a:xfrm>
          </p:grpSpPr>
          <p:grpSp>
            <p:nvGrpSpPr>
              <p:cNvPr id="13" name="Group 12"/>
              <p:cNvGrpSpPr>
                <a:grpSpLocks noChangeAspect="1"/>
              </p:cNvGrpSpPr>
              <p:nvPr/>
            </p:nvGrpSpPr>
            <p:grpSpPr>
              <a:xfrm>
                <a:off x="4910875" y="5515970"/>
                <a:ext cx="2187220" cy="914400"/>
                <a:chOff x="4533718" y="5110742"/>
                <a:chExt cx="2888152" cy="1207435"/>
              </a:xfrm>
            </p:grpSpPr>
            <p:grpSp>
              <p:nvGrpSpPr>
                <p:cNvPr id="22" name="Group 21"/>
                <p:cNvGrpSpPr/>
                <p:nvPr/>
              </p:nvGrpSpPr>
              <p:grpSpPr>
                <a:xfrm>
                  <a:off x="4533718" y="5110742"/>
                  <a:ext cx="2886578" cy="978996"/>
                  <a:chOff x="4308579" y="5438899"/>
                  <a:chExt cx="2886578" cy="978996"/>
                </a:xfrm>
              </p:grpSpPr>
              <p:grpSp>
                <p:nvGrpSpPr>
                  <p:cNvPr id="18" name="Group 17"/>
                  <p:cNvGrpSpPr>
                    <a:grpSpLocks noChangeAspect="1"/>
                  </p:cNvGrpSpPr>
                  <p:nvPr/>
                </p:nvGrpSpPr>
                <p:grpSpPr>
                  <a:xfrm>
                    <a:off x="4317046" y="5438899"/>
                    <a:ext cx="2871216" cy="377864"/>
                    <a:chOff x="3937556" y="2514600"/>
                    <a:chExt cx="2895043" cy="381000"/>
                  </a:xfrm>
                </p:grpSpPr>
                <p:pic>
                  <p:nvPicPr>
                    <p:cNvPr id="7" name="Picture 6" descr="smad2_cosmic.png"/>
                    <p:cNvPicPr>
                      <a:picLocks noChangeAspect="1"/>
                    </p:cNvPicPr>
                    <p:nvPr/>
                  </p:nvPicPr>
                  <p:blipFill rotWithShape="1">
                    <a:blip r:embed="rId7">
                      <a:extLst>
                        <a:ext uri="{28A0092B-C50C-407E-A947-70E740481C1C}">
                          <a14:useLocalDpi xmlns:a14="http://schemas.microsoft.com/office/drawing/2010/main" val="0"/>
                        </a:ext>
                      </a:extLst>
                    </a:blip>
                    <a:srcRect t="15952" r="94728" b="62935"/>
                    <a:stretch/>
                  </p:blipFill>
                  <p:spPr>
                    <a:xfrm>
                      <a:off x="3937556" y="2514600"/>
                      <a:ext cx="482044" cy="381000"/>
                    </a:xfrm>
                    <a:prstGeom prst="rect">
                      <a:avLst/>
                    </a:prstGeom>
                  </p:spPr>
                </p:pic>
                <p:pic>
                  <p:nvPicPr>
                    <p:cNvPr id="8" name="Picture 7" descr="smad2_cosmic.png"/>
                    <p:cNvPicPr>
                      <a:picLocks noChangeAspect="1"/>
                    </p:cNvPicPr>
                    <p:nvPr/>
                  </p:nvPicPr>
                  <p:blipFill rotWithShape="1">
                    <a:blip r:embed="rId7">
                      <a:extLst>
                        <a:ext uri="{28A0092B-C50C-407E-A947-70E740481C1C}">
                          <a14:useLocalDpi xmlns:a14="http://schemas.microsoft.com/office/drawing/2010/main" val="0"/>
                        </a:ext>
                      </a:extLst>
                    </a:blip>
                    <a:srcRect l="39707" t="15952" r="40662" b="62935"/>
                    <a:stretch/>
                  </p:blipFill>
                  <p:spPr>
                    <a:xfrm>
                      <a:off x="4419599" y="2514600"/>
                      <a:ext cx="1794933" cy="381000"/>
                    </a:xfrm>
                    <a:prstGeom prst="rect">
                      <a:avLst/>
                    </a:prstGeom>
                  </p:spPr>
                </p:pic>
                <p:pic>
                  <p:nvPicPr>
                    <p:cNvPr id="9" name="Picture 8" descr="smad2_cosmic.png"/>
                    <p:cNvPicPr>
                      <a:picLocks noChangeAspect="1"/>
                    </p:cNvPicPr>
                    <p:nvPr/>
                  </p:nvPicPr>
                  <p:blipFill rotWithShape="1">
                    <a:blip r:embed="rId7">
                      <a:extLst>
                        <a:ext uri="{28A0092B-C50C-407E-A947-70E740481C1C}">
                          <a14:useLocalDpi xmlns:a14="http://schemas.microsoft.com/office/drawing/2010/main" val="0"/>
                        </a:ext>
                      </a:extLst>
                    </a:blip>
                    <a:srcRect l="72118" t="15952" r="21122" b="62935"/>
                    <a:stretch/>
                  </p:blipFill>
                  <p:spPr>
                    <a:xfrm>
                      <a:off x="6214532" y="2514600"/>
                      <a:ext cx="618067" cy="381000"/>
                    </a:xfrm>
                    <a:prstGeom prst="rect">
                      <a:avLst/>
                    </a:prstGeom>
                  </p:spPr>
                </p:pic>
              </p:grpSp>
              <p:grpSp>
                <p:nvGrpSpPr>
                  <p:cNvPr id="17" name="Group 16"/>
                  <p:cNvGrpSpPr/>
                  <p:nvPr/>
                </p:nvGrpSpPr>
                <p:grpSpPr>
                  <a:xfrm>
                    <a:off x="4308579" y="5782895"/>
                    <a:ext cx="2886578" cy="635000"/>
                    <a:chOff x="3192490" y="5968999"/>
                    <a:chExt cx="2886578" cy="635000"/>
                  </a:xfrm>
                </p:grpSpPr>
                <p:pic>
                  <p:nvPicPr>
                    <p:cNvPr id="14" name="Picture 13" descr="smad2_cosmic.png"/>
                    <p:cNvPicPr>
                      <a:picLocks noChangeAspect="1"/>
                    </p:cNvPicPr>
                    <p:nvPr/>
                  </p:nvPicPr>
                  <p:blipFill rotWithShape="1">
                    <a:blip r:embed="rId7">
                      <a:extLst>
                        <a:ext uri="{28A0092B-C50C-407E-A947-70E740481C1C}">
                          <a14:useLocalDpi xmlns:a14="http://schemas.microsoft.com/office/drawing/2010/main" val="0"/>
                        </a:ext>
                      </a:extLst>
                    </a:blip>
                    <a:srcRect t="52079" r="94728" b="12732"/>
                    <a:stretch/>
                  </p:blipFill>
                  <p:spPr>
                    <a:xfrm>
                      <a:off x="3192490" y="5968999"/>
                      <a:ext cx="482044" cy="635000"/>
                    </a:xfrm>
                    <a:prstGeom prst="rect">
                      <a:avLst/>
                    </a:prstGeom>
                  </p:spPr>
                </p:pic>
                <p:pic>
                  <p:nvPicPr>
                    <p:cNvPr id="15" name="Picture 14" descr="smad2_cosmic.png"/>
                    <p:cNvPicPr>
                      <a:picLocks noChangeAspect="1"/>
                    </p:cNvPicPr>
                    <p:nvPr/>
                  </p:nvPicPr>
                  <p:blipFill rotWithShape="1">
                    <a:blip r:embed="rId7">
                      <a:extLst>
                        <a:ext uri="{28A0092B-C50C-407E-A947-70E740481C1C}">
                          <a14:useLocalDpi xmlns:a14="http://schemas.microsoft.com/office/drawing/2010/main" val="0"/>
                        </a:ext>
                      </a:extLst>
                    </a:blip>
                    <a:srcRect l="39620" t="52079" r="40768" b="12732"/>
                    <a:stretch/>
                  </p:blipFill>
                  <p:spPr>
                    <a:xfrm>
                      <a:off x="3666067" y="5968999"/>
                      <a:ext cx="1793126" cy="635000"/>
                    </a:xfrm>
                    <a:prstGeom prst="rect">
                      <a:avLst/>
                    </a:prstGeom>
                  </p:spPr>
                </p:pic>
                <p:pic>
                  <p:nvPicPr>
                    <p:cNvPr id="16" name="Picture 15" descr="smad2_cosmic.png"/>
                    <p:cNvPicPr>
                      <a:picLocks noChangeAspect="1"/>
                    </p:cNvPicPr>
                    <p:nvPr/>
                  </p:nvPicPr>
                  <p:blipFill rotWithShape="1">
                    <a:blip r:embed="rId7">
                      <a:extLst>
                        <a:ext uri="{28A0092B-C50C-407E-A947-70E740481C1C}">
                          <a14:useLocalDpi xmlns:a14="http://schemas.microsoft.com/office/drawing/2010/main" val="0"/>
                        </a:ext>
                      </a:extLst>
                    </a:blip>
                    <a:srcRect l="71846" t="52079" r="21116" b="12732"/>
                    <a:stretch/>
                  </p:blipFill>
                  <p:spPr>
                    <a:xfrm>
                      <a:off x="5435601" y="5968999"/>
                      <a:ext cx="643467" cy="635000"/>
                    </a:xfrm>
                    <a:prstGeom prst="rect">
                      <a:avLst/>
                    </a:prstGeom>
                  </p:spPr>
                </p:pic>
              </p:grpSp>
            </p:grpSp>
            <p:grpSp>
              <p:nvGrpSpPr>
                <p:cNvPr id="21" name="Group 20"/>
                <p:cNvGrpSpPr/>
                <p:nvPr/>
              </p:nvGrpSpPr>
              <p:grpSpPr>
                <a:xfrm>
                  <a:off x="4550654" y="6038940"/>
                  <a:ext cx="2871216" cy="279237"/>
                  <a:chOff x="4325515" y="6367097"/>
                  <a:chExt cx="2871216" cy="279237"/>
                </a:xfrm>
              </p:grpSpPr>
              <p:pic>
                <p:nvPicPr>
                  <p:cNvPr id="6" name="Picture 5" descr="Screen Shot 2016-03-29 at 4.01.46 PM.png"/>
                  <p:cNvPicPr>
                    <a:picLocks noChangeAspect="1"/>
                  </p:cNvPicPr>
                  <p:nvPr/>
                </p:nvPicPr>
                <p:blipFill rotWithShape="1">
                  <a:blip r:embed="rId8">
                    <a:extLst>
                      <a:ext uri="{28A0092B-C50C-407E-A947-70E740481C1C}">
                        <a14:useLocalDpi xmlns:a14="http://schemas.microsoft.com/office/drawing/2010/main" val="0"/>
                      </a:ext>
                    </a:extLst>
                  </a:blip>
                  <a:srcRect l="827" t="54411" r="92025" b="10135"/>
                  <a:stretch/>
                </p:blipFill>
                <p:spPr>
                  <a:xfrm>
                    <a:off x="4325515" y="6367098"/>
                    <a:ext cx="566708" cy="279236"/>
                  </a:xfrm>
                  <a:prstGeom prst="rect">
                    <a:avLst/>
                  </a:prstGeom>
                </p:spPr>
              </p:pic>
              <p:pic>
                <p:nvPicPr>
                  <p:cNvPr id="11" name="Picture 10" descr="Screen Shot 2016-03-29 at 4.01.46 PM.png"/>
                  <p:cNvPicPr>
                    <a:picLocks noChangeAspect="1"/>
                  </p:cNvPicPr>
                  <p:nvPr/>
                </p:nvPicPr>
                <p:blipFill rotWithShape="1">
                  <a:blip r:embed="rId8">
                    <a:extLst>
                      <a:ext uri="{28A0092B-C50C-407E-A947-70E740481C1C}">
                        <a14:useLocalDpi xmlns:a14="http://schemas.microsoft.com/office/drawing/2010/main" val="0"/>
                      </a:ext>
                    </a:extLst>
                  </a:blip>
                  <a:srcRect l="41472" t="54411" r="35565" b="10135"/>
                  <a:stretch/>
                </p:blipFill>
                <p:spPr>
                  <a:xfrm>
                    <a:off x="4806602" y="6367097"/>
                    <a:ext cx="1820825" cy="279237"/>
                  </a:xfrm>
                  <a:prstGeom prst="rect">
                    <a:avLst/>
                  </a:prstGeom>
                </p:spPr>
              </p:pic>
              <p:pic>
                <p:nvPicPr>
                  <p:cNvPr id="12" name="Picture 11" descr="Screen Shot 2016-03-29 at 4.01.46 PM.png"/>
                  <p:cNvPicPr>
                    <a:picLocks noChangeAspect="1"/>
                  </p:cNvPicPr>
                  <p:nvPr/>
                </p:nvPicPr>
                <p:blipFill rotWithShape="1">
                  <a:blip r:embed="rId8">
                    <a:extLst>
                      <a:ext uri="{28A0092B-C50C-407E-A947-70E740481C1C}">
                        <a14:useLocalDpi xmlns:a14="http://schemas.microsoft.com/office/drawing/2010/main" val="0"/>
                      </a:ext>
                    </a:extLst>
                  </a:blip>
                  <a:srcRect l="80356" t="54411" r="11774" b="10135"/>
                  <a:stretch/>
                </p:blipFill>
                <p:spPr>
                  <a:xfrm>
                    <a:off x="6572658" y="6367097"/>
                    <a:ext cx="624073" cy="279237"/>
                  </a:xfrm>
                  <a:prstGeom prst="rect">
                    <a:avLst/>
                  </a:prstGeom>
                </p:spPr>
              </p:pic>
            </p:grpSp>
          </p:grpSp>
          <p:pic>
            <p:nvPicPr>
              <p:cNvPr id="20" name="Picture 19" descr="cosmic_logo.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69519" y="5210731"/>
                <a:ext cx="1336332" cy="274320"/>
              </a:xfrm>
              <a:prstGeom prst="rect">
                <a:avLst/>
              </a:prstGeom>
            </p:spPr>
          </p:pic>
          <p:sp>
            <p:nvSpPr>
              <p:cNvPr id="24" name="Rounded Rectangle 23"/>
              <p:cNvSpPr/>
              <p:nvPr/>
            </p:nvSpPr>
            <p:spPr>
              <a:xfrm>
                <a:off x="4842932" y="5158306"/>
                <a:ext cx="2328335" cy="1294342"/>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sp>
          <p:nvSpPr>
            <p:cNvPr id="53" name="TextBox 52"/>
            <p:cNvSpPr txBox="1"/>
            <p:nvPr/>
          </p:nvSpPr>
          <p:spPr>
            <a:xfrm>
              <a:off x="6040097" y="6033410"/>
              <a:ext cx="1616255" cy="523220"/>
            </a:xfrm>
            <a:prstGeom prst="rect">
              <a:avLst/>
            </a:prstGeom>
            <a:noFill/>
          </p:spPr>
          <p:txBody>
            <a:bodyPr wrap="none" rtlCol="0">
              <a:spAutoFit/>
            </a:bodyPr>
            <a:lstStyle/>
            <a:p>
              <a:pPr algn="ctr" fontAlgn="auto">
                <a:spcBef>
                  <a:spcPts val="0"/>
                </a:spcBef>
                <a:spcAft>
                  <a:spcPts val="0"/>
                </a:spcAft>
              </a:pPr>
              <a:r>
                <a:rPr lang="en-US" sz="1400" dirty="0" smtClean="0">
                  <a:solidFill>
                    <a:srgbClr val="800000"/>
                  </a:solidFill>
                  <a:latin typeface="Calibri"/>
                  <a:ea typeface="+mn-ea"/>
                </a:rPr>
                <a:t>Disease-Associated Variant</a:t>
              </a:r>
            </a:p>
            <a:p>
              <a:pPr algn="ctr" fontAlgn="auto">
                <a:spcBef>
                  <a:spcPts val="0"/>
                </a:spcBef>
                <a:spcAft>
                  <a:spcPts val="0"/>
                </a:spcAft>
              </a:pPr>
              <a:r>
                <a:rPr lang="en-US" sz="1400" dirty="0" smtClean="0">
                  <a:solidFill>
                    <a:srgbClr val="800000"/>
                  </a:solidFill>
                  <a:latin typeface="Calibri"/>
                  <a:ea typeface="+mn-ea"/>
                </a:rPr>
                <a:t>(Unknown Significance)</a:t>
              </a:r>
              <a:endParaRPr lang="en-US" sz="1400" dirty="0">
                <a:solidFill>
                  <a:srgbClr val="800000"/>
                </a:solidFill>
                <a:latin typeface="Calibri"/>
                <a:ea typeface="+mn-ea"/>
              </a:endParaRPr>
            </a:p>
          </p:txBody>
        </p:sp>
      </p:grpSp>
      <p:sp>
        <p:nvSpPr>
          <p:cNvPr id="37" name="Left Arrow 36"/>
          <p:cNvSpPr/>
          <p:nvPr/>
        </p:nvSpPr>
        <p:spPr>
          <a:xfrm rot="9042096">
            <a:off x="2941825" y="5433759"/>
            <a:ext cx="1601823" cy="357461"/>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54" name="TextBox 53"/>
          <p:cNvSpPr txBox="1"/>
          <p:nvPr/>
        </p:nvSpPr>
        <p:spPr>
          <a:xfrm rot="19846267">
            <a:off x="3102705" y="5588973"/>
            <a:ext cx="1986772" cy="276999"/>
          </a:xfrm>
          <a:prstGeom prst="rect">
            <a:avLst/>
          </a:prstGeom>
          <a:noFill/>
        </p:spPr>
        <p:txBody>
          <a:bodyPr wrap="square" rtlCol="0">
            <a:spAutoFit/>
          </a:bodyPr>
          <a:lstStyle/>
          <a:p>
            <a:pPr fontAlgn="auto">
              <a:spcBef>
                <a:spcPts val="0"/>
              </a:spcBef>
              <a:spcAft>
                <a:spcPts val="0"/>
              </a:spcAft>
            </a:pPr>
            <a:r>
              <a:rPr lang="en-US" sz="1200" b="1" dirty="0" err="1" smtClean="0">
                <a:solidFill>
                  <a:prstClr val="black"/>
                </a:solidFill>
                <a:latin typeface="Calibri"/>
                <a:ea typeface="+mn-ea"/>
              </a:rPr>
              <a:t>evidence_for</a:t>
            </a:r>
            <a:endParaRPr lang="en-US" sz="1200" b="1" dirty="0" smtClean="0">
              <a:solidFill>
                <a:prstClr val="black"/>
              </a:solidFill>
              <a:latin typeface="Calibri"/>
              <a:ea typeface="+mn-ea"/>
            </a:endParaRPr>
          </a:p>
        </p:txBody>
      </p:sp>
      <p:sp>
        <p:nvSpPr>
          <p:cNvPr id="55" name="Left Arrow 54"/>
          <p:cNvSpPr/>
          <p:nvPr/>
        </p:nvSpPr>
        <p:spPr>
          <a:xfrm rot="12557904" flipH="1">
            <a:off x="6757469" y="5433759"/>
            <a:ext cx="1601823" cy="357461"/>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0" name="Bent Arrow 9"/>
          <p:cNvSpPr/>
          <p:nvPr/>
        </p:nvSpPr>
        <p:spPr>
          <a:xfrm rot="5400000">
            <a:off x="8385258" y="2914144"/>
            <a:ext cx="580263" cy="4244755"/>
          </a:xfrm>
          <a:prstGeom prst="bentArrow">
            <a:avLst>
              <a:gd name="adj1" fmla="val 25003"/>
              <a:gd name="adj2" fmla="val 25794"/>
              <a:gd name="adj3" fmla="val 25000"/>
              <a:gd name="adj4" fmla="val 44970"/>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black"/>
              </a:solidFill>
            </a:endParaRPr>
          </a:p>
        </p:txBody>
      </p:sp>
      <p:sp>
        <p:nvSpPr>
          <p:cNvPr id="46" name="TextBox 45"/>
          <p:cNvSpPr txBox="1"/>
          <p:nvPr/>
        </p:nvSpPr>
        <p:spPr>
          <a:xfrm>
            <a:off x="6825007" y="4492376"/>
            <a:ext cx="4356189" cy="276999"/>
          </a:xfrm>
          <a:prstGeom prst="rect">
            <a:avLst/>
          </a:prstGeom>
          <a:noFill/>
        </p:spPr>
        <p:txBody>
          <a:bodyPr wrap="square" rtlCol="0">
            <a:spAutoFit/>
          </a:bodyPr>
          <a:lstStyle/>
          <a:p>
            <a:pPr algn="ctr" fontAlgn="auto">
              <a:spcBef>
                <a:spcPts val="0"/>
              </a:spcBef>
              <a:spcAft>
                <a:spcPts val="0"/>
              </a:spcAft>
            </a:pPr>
            <a:r>
              <a:rPr lang="en-US" sz="1200" b="1" dirty="0" err="1" smtClean="0">
                <a:solidFill>
                  <a:prstClr val="black"/>
                </a:solidFill>
                <a:latin typeface="Calibri"/>
                <a:ea typeface="+mn-ea"/>
              </a:rPr>
              <a:t>associated_with_disease_progression</a:t>
            </a:r>
            <a:r>
              <a:rPr lang="en-US" sz="1200" b="1" dirty="0" smtClean="0">
                <a:solidFill>
                  <a:prstClr val="black"/>
                </a:solidFill>
                <a:latin typeface="Calibri"/>
                <a:ea typeface="+mn-ea"/>
              </a:rPr>
              <a:t>*</a:t>
            </a:r>
            <a:endParaRPr lang="en-US" sz="1200" b="1" dirty="0">
              <a:solidFill>
                <a:prstClr val="black"/>
              </a:solidFill>
              <a:latin typeface="Calibri"/>
              <a:ea typeface="+mn-ea"/>
            </a:endParaRPr>
          </a:p>
        </p:txBody>
      </p:sp>
      <p:sp>
        <p:nvSpPr>
          <p:cNvPr id="19" name="Rectangle 18"/>
          <p:cNvSpPr/>
          <p:nvPr/>
        </p:nvSpPr>
        <p:spPr>
          <a:xfrm>
            <a:off x="4808277" y="6473513"/>
            <a:ext cx="1697901" cy="276999"/>
          </a:xfrm>
          <a:prstGeom prst="rect">
            <a:avLst/>
          </a:prstGeom>
        </p:spPr>
        <p:txBody>
          <a:bodyPr wrap="none">
            <a:spAutoFit/>
          </a:bodyPr>
          <a:lstStyle/>
          <a:p>
            <a:r>
              <a:rPr lang="en-US" sz="1200" dirty="0" smtClean="0">
                <a:solidFill>
                  <a:prstClr val="black"/>
                </a:solidFill>
                <a:latin typeface="Calibri"/>
              </a:rPr>
              <a:t>*or other relation terms</a:t>
            </a:r>
            <a:endParaRPr lang="en-US" sz="1200" dirty="0"/>
          </a:p>
        </p:txBody>
      </p:sp>
      <p:sp>
        <p:nvSpPr>
          <p:cNvPr id="23" name="Slide Number Placeholder 22"/>
          <p:cNvSpPr>
            <a:spLocks noGrp="1"/>
          </p:cNvSpPr>
          <p:nvPr>
            <p:ph type="sldNum" sz="quarter" idx="12"/>
          </p:nvPr>
        </p:nvSpPr>
        <p:spPr>
          <a:xfrm>
            <a:off x="9005564" y="6385066"/>
            <a:ext cx="2844800" cy="365125"/>
          </a:xfrm>
        </p:spPr>
        <p:txBody>
          <a:bodyPr/>
          <a:lstStyle/>
          <a:p>
            <a:fld id="{4F3DD4E4-6BE6-464B-85B9-4587A92C5998}" type="slidenum">
              <a:rPr lang="en-US" smtClean="0">
                <a:solidFill>
                  <a:prstClr val="black">
                    <a:tint val="75000"/>
                  </a:prstClr>
                </a:solidFill>
                <a:latin typeface="+mj-lt"/>
              </a:rPr>
              <a:pPr/>
              <a:t>25</a:t>
            </a:fld>
            <a:endParaRPr lang="en-US" dirty="0">
              <a:solidFill>
                <a:prstClr val="black">
                  <a:tint val="75000"/>
                </a:prstClr>
              </a:solidFill>
              <a:latin typeface="+mj-lt"/>
            </a:endParaRPr>
          </a:p>
        </p:txBody>
      </p:sp>
    </p:spTree>
    <p:extLst>
      <p:ext uri="{BB962C8B-B14F-4D97-AF65-F5344CB8AC3E}">
        <p14:creationId xmlns:p14="http://schemas.microsoft.com/office/powerpoint/2010/main" val="63030445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568" y="541339"/>
            <a:ext cx="10972800" cy="1143000"/>
          </a:xfrm>
        </p:spPr>
        <p:txBody>
          <a:bodyPr>
            <a:noAutofit/>
          </a:bodyPr>
          <a:lstStyle/>
          <a:p>
            <a:pPr>
              <a:spcBef>
                <a:spcPts val="600"/>
              </a:spcBef>
            </a:pPr>
            <a:r>
              <a:rPr lang="en-US" sz="3200" b="1" i="1" dirty="0" smtClean="0">
                <a:solidFill>
                  <a:srgbClr val="002060"/>
                </a:solidFill>
                <a:latin typeface="Calibri" panose="020F0502020204030204" pitchFamily="34" charset="0"/>
                <a:ea typeface="Verdana" panose="020B0604030504040204" pitchFamily="34" charset="0"/>
                <a:cs typeface="Verdana" panose="020B0604030504040204" pitchFamily="34" charset="0"/>
              </a:rPr>
              <a:t>Protein-Disease Relations</a:t>
            </a:r>
            <a:br>
              <a:rPr lang="en-US" sz="3200" b="1" i="1" dirty="0" smtClean="0">
                <a:solidFill>
                  <a:srgbClr val="002060"/>
                </a:solidFill>
                <a:latin typeface="Calibri" panose="020F0502020204030204" pitchFamily="34" charset="0"/>
                <a:ea typeface="Verdana" panose="020B0604030504040204" pitchFamily="34" charset="0"/>
                <a:cs typeface="Verdana" panose="020B0604030504040204" pitchFamily="34" charset="0"/>
              </a:rPr>
            </a:br>
            <a:endParaRPr lang="en-US" sz="3200" b="1" i="1" dirty="0">
              <a:solidFill>
                <a:srgbClr val="002060"/>
              </a:solidFill>
              <a:latin typeface="Calibri" panose="020F050202020403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617569" y="1331373"/>
            <a:ext cx="11124204" cy="5098182"/>
          </a:xfrm>
        </p:spPr>
        <p:txBody>
          <a:bodyPr>
            <a:normAutofit lnSpcReduction="10000"/>
          </a:bodyPr>
          <a:lstStyle/>
          <a:p>
            <a:pPr marL="0" indent="0">
              <a:lnSpc>
                <a:spcPct val="110000"/>
              </a:lnSpc>
              <a:spcBef>
                <a:spcPts val="600"/>
              </a:spcBef>
              <a:spcAft>
                <a:spcPts val="0"/>
              </a:spcAft>
              <a:buNone/>
            </a:pPr>
            <a:r>
              <a:rPr lang="en-US" sz="2600" dirty="0" smtClean="0">
                <a:latin typeface="Calibri" panose="020F0502020204030204" pitchFamily="34" charset="0"/>
              </a:rPr>
              <a:t>Issues:</a:t>
            </a:r>
          </a:p>
          <a:p>
            <a:pPr>
              <a:lnSpc>
                <a:spcPct val="110000"/>
              </a:lnSpc>
              <a:spcBef>
                <a:spcPts val="600"/>
              </a:spcBef>
              <a:spcAft>
                <a:spcPts val="0"/>
              </a:spcAft>
            </a:pPr>
            <a:r>
              <a:rPr lang="en-US" sz="2600" dirty="0" smtClean="0">
                <a:latin typeface="Calibri" panose="020F0502020204030204" pitchFamily="34" charset="0"/>
              </a:rPr>
              <a:t>There are many protein types, alteration types, disease cause types, and extenuating circumstances</a:t>
            </a:r>
          </a:p>
          <a:p>
            <a:pPr>
              <a:lnSpc>
                <a:spcPct val="110000"/>
              </a:lnSpc>
              <a:spcBef>
                <a:spcPts val="600"/>
              </a:spcBef>
              <a:spcAft>
                <a:spcPts val="0"/>
              </a:spcAft>
            </a:pPr>
            <a:r>
              <a:rPr lang="en-US" sz="2600" dirty="0" smtClean="0">
                <a:latin typeface="Calibri" panose="020F0502020204030204" pitchFamily="34" charset="0"/>
              </a:rPr>
              <a:t>Many possible levels of knowledge of disease etiology (certainty -&gt; uncertainty -&gt; unknown)</a:t>
            </a:r>
          </a:p>
          <a:p>
            <a:pPr marL="0" indent="0" defTabSz="914400" fontAlgn="auto">
              <a:lnSpc>
                <a:spcPct val="110000"/>
              </a:lnSpc>
              <a:spcBef>
                <a:spcPts val="600"/>
              </a:spcBef>
              <a:spcAft>
                <a:spcPts val="0"/>
              </a:spcAft>
              <a:buNone/>
            </a:pPr>
            <a:r>
              <a:rPr lang="en-US" sz="2600" dirty="0">
                <a:solidFill>
                  <a:prstClr val="black"/>
                </a:solidFill>
                <a:latin typeface="Calibri" panose="020F0502020204030204" pitchFamily="34" charset="0"/>
              </a:rPr>
              <a:t>Desired </a:t>
            </a:r>
            <a:r>
              <a:rPr lang="en-US" sz="2600" dirty="0" smtClean="0">
                <a:solidFill>
                  <a:prstClr val="black"/>
                </a:solidFill>
                <a:latin typeface="Calibri" panose="020F0502020204030204" pitchFamily="34" charset="0"/>
              </a:rPr>
              <a:t>outcomes:</a:t>
            </a:r>
          </a:p>
          <a:p>
            <a:pPr defTabSz="914400" fontAlgn="auto">
              <a:lnSpc>
                <a:spcPct val="110000"/>
              </a:lnSpc>
              <a:spcBef>
                <a:spcPts val="600"/>
              </a:spcBef>
              <a:spcAft>
                <a:spcPts val="0"/>
              </a:spcAft>
              <a:buFont typeface="Arial" pitchFamily="34" charset="0"/>
              <a:buChar char="•"/>
            </a:pPr>
            <a:r>
              <a:rPr lang="en-US" sz="2600" dirty="0" smtClean="0">
                <a:solidFill>
                  <a:prstClr val="black"/>
                </a:solidFill>
                <a:latin typeface="Calibri" panose="020F0502020204030204" pitchFamily="34" charset="0"/>
              </a:rPr>
              <a:t>Complete list of use cases/issues to consider</a:t>
            </a:r>
          </a:p>
          <a:p>
            <a:pPr defTabSz="914400" fontAlgn="auto">
              <a:lnSpc>
                <a:spcPct val="110000"/>
              </a:lnSpc>
              <a:spcBef>
                <a:spcPts val="600"/>
              </a:spcBef>
              <a:spcAft>
                <a:spcPts val="0"/>
              </a:spcAft>
              <a:buFont typeface="Arial" pitchFamily="34" charset="0"/>
              <a:buChar char="•"/>
            </a:pPr>
            <a:r>
              <a:rPr lang="en-US" sz="2600" dirty="0" smtClean="0">
                <a:solidFill>
                  <a:prstClr val="black"/>
                </a:solidFill>
                <a:latin typeface="Calibri" panose="020F0502020204030204" pitchFamily="34" charset="0"/>
              </a:rPr>
              <a:t>Possible </a:t>
            </a:r>
            <a:r>
              <a:rPr lang="en-US" sz="2600" dirty="0" smtClean="0">
                <a:latin typeface="Calibri" panose="020F0502020204030204" pitchFamily="34" charset="0"/>
              </a:rPr>
              <a:t>relations </a:t>
            </a:r>
            <a:r>
              <a:rPr lang="en-US" sz="2600" dirty="0">
                <a:solidFill>
                  <a:prstClr val="black"/>
                </a:solidFill>
                <a:latin typeface="Calibri" panose="020F0502020204030204" pitchFamily="34" charset="0"/>
              </a:rPr>
              <a:t>that can handle the stated use </a:t>
            </a:r>
            <a:r>
              <a:rPr lang="en-US" sz="2600" dirty="0" smtClean="0">
                <a:solidFill>
                  <a:prstClr val="black"/>
                </a:solidFill>
                <a:latin typeface="Calibri" panose="020F0502020204030204" pitchFamily="34" charset="0"/>
              </a:rPr>
              <a:t>cases</a:t>
            </a:r>
            <a:endParaRPr lang="en-US" sz="2600" dirty="0">
              <a:solidFill>
                <a:prstClr val="black"/>
              </a:solidFill>
              <a:latin typeface="Calibri" panose="020F0502020204030204" pitchFamily="34" charset="0"/>
            </a:endParaRPr>
          </a:p>
          <a:p>
            <a:pPr lvl="1" defTabSz="914400" fontAlgn="auto">
              <a:lnSpc>
                <a:spcPct val="110000"/>
              </a:lnSpc>
              <a:spcBef>
                <a:spcPts val="600"/>
              </a:spcBef>
              <a:spcAft>
                <a:spcPts val="0"/>
              </a:spcAft>
              <a:buFont typeface="Wingdings" panose="05000000000000000000" pitchFamily="2" charset="2"/>
              <a:buChar char="Ø"/>
            </a:pPr>
            <a:r>
              <a:rPr lang="en-US" sz="2200" dirty="0" smtClean="0">
                <a:solidFill>
                  <a:prstClr val="black"/>
                </a:solidFill>
                <a:latin typeface="Calibri" panose="020F0502020204030204" pitchFamily="34" charset="0"/>
              </a:rPr>
              <a:t>Types </a:t>
            </a:r>
            <a:r>
              <a:rPr lang="en-US" sz="2200" dirty="0">
                <a:solidFill>
                  <a:prstClr val="black"/>
                </a:solidFill>
                <a:latin typeface="Calibri" panose="020F0502020204030204" pitchFamily="34" charset="0"/>
              </a:rPr>
              <a:t>(e.g., </a:t>
            </a:r>
            <a:r>
              <a:rPr lang="en-US" sz="2200" dirty="0" smtClean="0">
                <a:solidFill>
                  <a:prstClr val="black"/>
                </a:solidFill>
                <a:latin typeface="Calibri" panose="020F0502020204030204" pitchFamily="34" charset="0"/>
              </a:rPr>
              <a:t>Causative, Facilitative, </a:t>
            </a:r>
            <a:r>
              <a:rPr lang="en-US" sz="2200" dirty="0" err="1" smtClean="0">
                <a:solidFill>
                  <a:prstClr val="black"/>
                </a:solidFill>
                <a:latin typeface="Calibri" panose="020F0502020204030204" pitchFamily="34" charset="0"/>
              </a:rPr>
              <a:t>Resultive</a:t>
            </a:r>
            <a:r>
              <a:rPr lang="en-US" sz="2200" dirty="0" smtClean="0">
                <a:solidFill>
                  <a:prstClr val="black"/>
                </a:solidFill>
                <a:latin typeface="Calibri" panose="020F0502020204030204" pitchFamily="34" charset="0"/>
              </a:rPr>
              <a:t>, Associative, Inhibitive)</a:t>
            </a:r>
            <a:endParaRPr lang="en-US" sz="2200" dirty="0">
              <a:solidFill>
                <a:prstClr val="black"/>
              </a:solidFill>
              <a:latin typeface="Calibri" panose="020F0502020204030204" pitchFamily="34" charset="0"/>
            </a:endParaRPr>
          </a:p>
          <a:p>
            <a:pPr lvl="1" defTabSz="914400" fontAlgn="auto">
              <a:lnSpc>
                <a:spcPct val="110000"/>
              </a:lnSpc>
              <a:spcBef>
                <a:spcPts val="600"/>
              </a:spcBef>
              <a:spcAft>
                <a:spcPts val="0"/>
              </a:spcAft>
              <a:buFont typeface="Wingdings" panose="05000000000000000000" pitchFamily="2" charset="2"/>
              <a:buChar char="Ø"/>
            </a:pPr>
            <a:r>
              <a:rPr lang="en-US" sz="2200" dirty="0" smtClean="0">
                <a:solidFill>
                  <a:prstClr val="black"/>
                </a:solidFill>
                <a:latin typeface="Calibri" panose="020F0502020204030204" pitchFamily="34" charset="0"/>
              </a:rPr>
              <a:t>Connections </a:t>
            </a:r>
            <a:r>
              <a:rPr lang="en-US" sz="2200" dirty="0">
                <a:solidFill>
                  <a:prstClr val="black"/>
                </a:solidFill>
                <a:latin typeface="Calibri" panose="020F0502020204030204" pitchFamily="34" charset="0"/>
              </a:rPr>
              <a:t>should be made at the most-precise level of specificity </a:t>
            </a:r>
            <a:r>
              <a:rPr lang="en-US" sz="2200" dirty="0" smtClean="0">
                <a:solidFill>
                  <a:prstClr val="black"/>
                </a:solidFill>
                <a:latin typeface="Calibri" panose="020F0502020204030204" pitchFamily="34" charset="0"/>
              </a:rPr>
              <a:t>given </a:t>
            </a:r>
            <a:r>
              <a:rPr lang="en-US" sz="2200" dirty="0">
                <a:solidFill>
                  <a:prstClr val="black"/>
                </a:solidFill>
                <a:latin typeface="Calibri" panose="020F0502020204030204" pitchFamily="34" charset="0"/>
              </a:rPr>
              <a:t>the available knowledge</a:t>
            </a:r>
          </a:p>
          <a:p>
            <a:pPr marL="0" indent="0" defTabSz="914400" fontAlgn="auto">
              <a:lnSpc>
                <a:spcPct val="110000"/>
              </a:lnSpc>
              <a:spcBef>
                <a:spcPts val="600"/>
              </a:spcBef>
              <a:spcAft>
                <a:spcPts val="0"/>
              </a:spcAft>
              <a:buNone/>
            </a:pPr>
            <a:endParaRPr lang="en-US" sz="2400" dirty="0">
              <a:solidFill>
                <a:prstClr val="black"/>
              </a:solidFill>
              <a:latin typeface="Calibri" panose="020F0502020204030204" pitchFamily="34" charset="0"/>
            </a:endParaRPr>
          </a:p>
          <a:p>
            <a:pPr marL="0" indent="0">
              <a:lnSpc>
                <a:spcPct val="110000"/>
              </a:lnSpc>
              <a:spcBef>
                <a:spcPts val="600"/>
              </a:spcBef>
              <a:spcAft>
                <a:spcPts val="0"/>
              </a:spcAft>
              <a:buNone/>
            </a:pPr>
            <a:endParaRPr lang="en-US" sz="2400" dirty="0" smtClean="0">
              <a:latin typeface="Calibri" panose="020F0502020204030204" pitchFamily="34" charset="0"/>
            </a:endParaRPr>
          </a:p>
          <a:p>
            <a:pPr marL="0" indent="0">
              <a:lnSpc>
                <a:spcPct val="110000"/>
              </a:lnSpc>
              <a:spcBef>
                <a:spcPts val="600"/>
              </a:spcBef>
              <a:spcAft>
                <a:spcPts val="0"/>
              </a:spcAft>
              <a:buNone/>
            </a:pPr>
            <a:endParaRPr lang="en-US" sz="2400" dirty="0">
              <a:latin typeface="Calibri" panose="020F0502020204030204" pitchFamily="34" charset="0"/>
            </a:endParaRPr>
          </a:p>
          <a:p>
            <a:pPr marL="0" indent="0">
              <a:lnSpc>
                <a:spcPct val="110000"/>
              </a:lnSpc>
              <a:spcBef>
                <a:spcPts val="600"/>
              </a:spcBef>
              <a:spcAft>
                <a:spcPts val="0"/>
              </a:spcAft>
              <a:buNone/>
            </a:pPr>
            <a:endParaRPr lang="en-US" sz="2400" dirty="0" smtClean="0">
              <a:latin typeface="Calibri" panose="020F050202020403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6397" y="108475"/>
            <a:ext cx="1641860" cy="523495"/>
          </a:xfrm>
          <a:prstGeom prst="rect">
            <a:avLst/>
          </a:prstGeom>
        </p:spPr>
      </p:pic>
    </p:spTree>
    <p:extLst>
      <p:ext uri="{BB962C8B-B14F-4D97-AF65-F5344CB8AC3E}">
        <p14:creationId xmlns:p14="http://schemas.microsoft.com/office/powerpoint/2010/main" val="204438522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6-04-06 at 10.28.4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6222" y="-4253"/>
            <a:ext cx="9149670" cy="6862253"/>
          </a:xfrm>
          <a:prstGeom prst="rect">
            <a:avLst/>
          </a:prstGeom>
        </p:spPr>
      </p:pic>
    </p:spTree>
    <p:extLst>
      <p:ext uri="{BB962C8B-B14F-4D97-AF65-F5344CB8AC3E}">
        <p14:creationId xmlns:p14="http://schemas.microsoft.com/office/powerpoint/2010/main" val="1193712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609600" y="1605544"/>
            <a:ext cx="10972800" cy="4638279"/>
          </a:xfrm>
        </p:spPr>
        <p:txBody>
          <a:bodyPr>
            <a:normAutofit fontScale="85000" lnSpcReduction="20000"/>
          </a:bodyPr>
          <a:lstStyle/>
          <a:p>
            <a:r>
              <a:rPr lang="en-US" dirty="0" smtClean="0">
                <a:hlinkClick r:id="rId2"/>
              </a:rPr>
              <a:t>GDC</a:t>
            </a:r>
            <a:r>
              <a:rPr lang="en-US" dirty="0" smtClean="0"/>
              <a:t>: Repository for cancer genomic data linked to participant clinical data</a:t>
            </a:r>
          </a:p>
          <a:p>
            <a:pPr lvl="1"/>
            <a:r>
              <a:rPr lang="en-US" i="1" dirty="0" smtClean="0"/>
              <a:t>Molecular data </a:t>
            </a:r>
            <a:r>
              <a:rPr lang="en-US" dirty="0" smtClean="0"/>
              <a:t>: </a:t>
            </a:r>
            <a:r>
              <a:rPr lang="en-US" dirty="0" err="1" smtClean="0"/>
              <a:t>DNAseq</a:t>
            </a:r>
            <a:r>
              <a:rPr lang="en-US" dirty="0" smtClean="0"/>
              <a:t>, </a:t>
            </a:r>
            <a:r>
              <a:rPr lang="en-US" dirty="0" err="1" smtClean="0"/>
              <a:t>RNAseq</a:t>
            </a:r>
            <a:r>
              <a:rPr lang="en-US" dirty="0" smtClean="0"/>
              <a:t>, </a:t>
            </a:r>
            <a:r>
              <a:rPr lang="en-US" dirty="0" err="1" smtClean="0"/>
              <a:t>miRNAseq</a:t>
            </a:r>
            <a:r>
              <a:rPr lang="en-US" dirty="0" smtClean="0"/>
              <a:t> -&gt; Tumor-associated DNA variants, gene expression changes, copy number variation</a:t>
            </a:r>
          </a:p>
          <a:p>
            <a:pPr lvl="1"/>
            <a:r>
              <a:rPr lang="en-US" i="1" dirty="0" smtClean="0"/>
              <a:t>Biospecimen data </a:t>
            </a:r>
            <a:r>
              <a:rPr lang="en-US" dirty="0" smtClean="0"/>
              <a:t>: physical sample properties, preservation method, preparation protocols, extract quality measures</a:t>
            </a:r>
          </a:p>
          <a:p>
            <a:pPr lvl="1"/>
            <a:r>
              <a:rPr lang="en-US" i="1" dirty="0" smtClean="0"/>
              <a:t>Clinical data </a:t>
            </a:r>
            <a:r>
              <a:rPr lang="en-US" dirty="0" smtClean="0"/>
              <a:t>: age, gender, diagnosis, stage, disease-specific elements, clinical </a:t>
            </a:r>
            <a:r>
              <a:rPr lang="en-US" dirty="0" err="1" smtClean="0"/>
              <a:t>followup</a:t>
            </a:r>
            <a:r>
              <a:rPr lang="en-US" dirty="0" smtClean="0"/>
              <a:t> time series data</a:t>
            </a:r>
          </a:p>
          <a:p>
            <a:r>
              <a:rPr lang="en-US" dirty="0" smtClean="0"/>
              <a:t>Value-added features</a:t>
            </a:r>
          </a:p>
          <a:p>
            <a:pPr lvl="1"/>
            <a:r>
              <a:rPr lang="en-US" i="1" dirty="0" smtClean="0"/>
              <a:t>Scope</a:t>
            </a:r>
            <a:r>
              <a:rPr lang="en-US" dirty="0" smtClean="0"/>
              <a:t> : collect together all data from </a:t>
            </a:r>
            <a:r>
              <a:rPr lang="en-US" dirty="0" smtClean="0">
                <a:hlinkClick r:id="rId3"/>
              </a:rPr>
              <a:t>TCGA</a:t>
            </a:r>
            <a:r>
              <a:rPr lang="en-US" dirty="0" smtClean="0"/>
              <a:t>, </a:t>
            </a:r>
            <a:r>
              <a:rPr lang="en-US" dirty="0" smtClean="0">
                <a:hlinkClick r:id="rId4"/>
              </a:rPr>
              <a:t>TARGET</a:t>
            </a:r>
            <a:r>
              <a:rPr lang="en-US" dirty="0" smtClean="0"/>
              <a:t>, new and ongoing major NCI genomic initiatives (</a:t>
            </a:r>
            <a:r>
              <a:rPr lang="en-US" dirty="0" smtClean="0">
                <a:hlinkClick r:id="rId5"/>
              </a:rPr>
              <a:t>MATCH</a:t>
            </a:r>
            <a:r>
              <a:rPr lang="en-US" dirty="0" smtClean="0"/>
              <a:t>, </a:t>
            </a:r>
            <a:r>
              <a:rPr lang="en-US" dirty="0" smtClean="0">
                <a:hlinkClick r:id="rId6"/>
              </a:rPr>
              <a:t>CDDP</a:t>
            </a:r>
            <a:r>
              <a:rPr lang="en-US" dirty="0" smtClean="0"/>
              <a:t>), clinical trials </a:t>
            </a:r>
            <a:r>
              <a:rPr lang="en-US" i="1" dirty="0" smtClean="0"/>
              <a:t>and </a:t>
            </a:r>
            <a:r>
              <a:rPr lang="en-US" dirty="0" smtClean="0"/>
              <a:t>accept and integrate individual PI and smaller consortium data sets</a:t>
            </a:r>
          </a:p>
          <a:p>
            <a:pPr lvl="1"/>
            <a:r>
              <a:rPr lang="en-US" i="1" dirty="0" smtClean="0"/>
              <a:t>Computation</a:t>
            </a:r>
            <a:r>
              <a:rPr lang="en-US" dirty="0" smtClean="0"/>
              <a:t>: Generate sequence alignments and derive tumor mutation, expression, copy number and other key higher level data using up-to-date, standardized, reproducible software pipelines </a:t>
            </a:r>
            <a:r>
              <a:rPr lang="en-US" i="1" dirty="0" smtClean="0"/>
              <a:t>for all submitted data</a:t>
            </a:r>
            <a:endParaRPr lang="en-US" dirty="0" smtClean="0"/>
          </a:p>
          <a:p>
            <a:pPr lvl="1"/>
            <a:r>
              <a:rPr lang="en-US" i="1" dirty="0" smtClean="0"/>
              <a:t>Service</a:t>
            </a:r>
            <a:r>
              <a:rPr lang="en-US" dirty="0" smtClean="0"/>
              <a:t>: Provide search, query, download, visualization tools across all datasets, projects and programs, suitable for both cancer biologists and </a:t>
            </a:r>
            <a:r>
              <a:rPr lang="en-US" dirty="0" err="1" smtClean="0"/>
              <a:t>bioinformaticians</a:t>
            </a:r>
            <a:endParaRPr lang="en-US" dirty="0" smtClean="0"/>
          </a:p>
          <a:p>
            <a:pPr lvl="1"/>
            <a:r>
              <a:rPr lang="en-US" i="1" dirty="0" smtClean="0"/>
              <a:t>Cost</a:t>
            </a:r>
            <a:r>
              <a:rPr lang="en-US" dirty="0" smtClean="0"/>
              <a:t>: Free to upload, free to download for all users</a:t>
            </a:r>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Resource : the NCI Genomic Data Commons</a:t>
            </a:r>
            <a:endParaRPr lang="en-US" dirty="0"/>
          </a:p>
        </p:txBody>
      </p:sp>
      <p:sp>
        <p:nvSpPr>
          <p:cNvPr id="4" name="Slide Number Placeholder 3"/>
          <p:cNvSpPr>
            <a:spLocks noGrp="1"/>
          </p:cNvSpPr>
          <p:nvPr>
            <p:ph type="sldNum" sz="quarter" idx="13"/>
          </p:nvPr>
        </p:nvSpPr>
        <p:spPr/>
        <p:txBody>
          <a:bodyPr/>
          <a:lstStyle/>
          <a:p>
            <a:fld id="{EFE3A5F3-91E1-F546-933C-BD40149A1534}" type="slidenum">
              <a:rPr lang="en-US" smtClean="0"/>
              <a:pPr/>
              <a:t>28</a:t>
            </a:fld>
            <a:endParaRPr lang="en-US" dirty="0"/>
          </a:p>
        </p:txBody>
      </p:sp>
    </p:spTree>
    <p:extLst>
      <p:ext uri="{BB962C8B-B14F-4D97-AF65-F5344CB8AC3E}">
        <p14:creationId xmlns:p14="http://schemas.microsoft.com/office/powerpoint/2010/main" val="400649570"/>
      </p:ext>
    </p:extLst>
  </p:cSld>
  <p:clrMapOvr>
    <a:masterClrMapping/>
  </p:clrMapOvr>
  <p:transition xmlns:p14="http://schemas.microsoft.com/office/powerpoint/2010/mai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normAutofit fontScale="62500" lnSpcReduction="20000"/>
          </a:bodyPr>
          <a:lstStyle/>
          <a:p>
            <a:r>
              <a:rPr lang="en-US" dirty="0" smtClean="0"/>
              <a:t>Primary concept vocabulary : </a:t>
            </a:r>
            <a:r>
              <a:rPr lang="en-US" dirty="0" smtClean="0">
                <a:hlinkClick r:id="rId2"/>
              </a:rPr>
              <a:t>NCI Thesaurus</a:t>
            </a:r>
            <a:endParaRPr lang="en-US" dirty="0" smtClean="0"/>
          </a:p>
          <a:p>
            <a:r>
              <a:rPr lang="en-US" dirty="0" smtClean="0"/>
              <a:t>Other vocabularies as needed : those integrated in the </a:t>
            </a:r>
            <a:r>
              <a:rPr lang="en-US" dirty="0" smtClean="0">
                <a:hlinkClick r:id="rId3"/>
              </a:rPr>
              <a:t>NCI </a:t>
            </a:r>
            <a:r>
              <a:rPr lang="en-US" dirty="0" err="1" smtClean="0">
                <a:hlinkClick r:id="rId3"/>
              </a:rPr>
              <a:t>Metathesaurus</a:t>
            </a:r>
            <a:endParaRPr lang="en-US" dirty="0" smtClean="0"/>
          </a:p>
          <a:p>
            <a:r>
              <a:rPr lang="en-US" dirty="0" smtClean="0"/>
              <a:t>Clinical questions and value domains : those collected in the </a:t>
            </a:r>
            <a:r>
              <a:rPr lang="en-US" dirty="0" smtClean="0">
                <a:hlinkClick r:id="rId4"/>
              </a:rPr>
              <a:t>NCI Cancer Data Standards Repository</a:t>
            </a:r>
            <a:r>
              <a:rPr lang="en-US" dirty="0" smtClean="0"/>
              <a:t> (</a:t>
            </a:r>
            <a:r>
              <a:rPr lang="en-US" dirty="0" err="1" smtClean="0"/>
              <a:t>caDSR</a:t>
            </a:r>
            <a:r>
              <a:rPr lang="en-US" dirty="0" smtClean="0"/>
              <a:t>)</a:t>
            </a:r>
          </a:p>
          <a:p>
            <a:r>
              <a:rPr lang="en-US" dirty="0" smtClean="0"/>
              <a:t>Advantages: </a:t>
            </a:r>
          </a:p>
          <a:p>
            <a:pPr lvl="1"/>
            <a:r>
              <a:rPr lang="en-US" dirty="0" smtClean="0"/>
              <a:t>Provides a head start for the initial ingestion of TCGA and TARGET project data</a:t>
            </a:r>
          </a:p>
          <a:p>
            <a:pPr lvl="1"/>
            <a:r>
              <a:rPr lang="en-US" dirty="0" smtClean="0"/>
              <a:t>Encompasses both standard clinical vocabulary and research vocabulary (e.g., both standard-of-care chemotherapy agents and agents under clinical trial)</a:t>
            </a:r>
          </a:p>
          <a:p>
            <a:pPr lvl="1"/>
            <a:r>
              <a:rPr lang="en-US" dirty="0" smtClean="0"/>
              <a:t>Highly curated, well resourced and maintained, product of 20 </a:t>
            </a:r>
            <a:r>
              <a:rPr lang="en-US" dirty="0" err="1" smtClean="0"/>
              <a:t>yrs</a:t>
            </a:r>
            <a:r>
              <a:rPr lang="en-US" dirty="0" smtClean="0"/>
              <a:t> of continuous development precisely within GDC scope</a:t>
            </a:r>
          </a:p>
          <a:p>
            <a:pPr lvl="1"/>
            <a:r>
              <a:rPr lang="en-US" dirty="0" smtClean="0"/>
              <a:t>Excellent working relationships preexisting and continuing between GDC and NCI EVS scientists</a:t>
            </a:r>
          </a:p>
          <a:p>
            <a:r>
              <a:rPr lang="en-US" dirty="0" smtClean="0"/>
              <a:t>GDC Post-Processing</a:t>
            </a:r>
          </a:p>
          <a:p>
            <a:pPr lvl="1"/>
            <a:r>
              <a:rPr lang="en-US" dirty="0" smtClean="0"/>
              <a:t>Adapt semantic info fields and values to JSON Schema-based, graph-structured data model description, computable within the GDC system</a:t>
            </a:r>
          </a:p>
          <a:p>
            <a:pPr lvl="1"/>
            <a:r>
              <a:rPr lang="en-US" dirty="0" smtClean="0"/>
              <a:t>Add new elements (only when absolutely necessary) to both the GDC model and to EVS with the help of EVS colleagues</a:t>
            </a:r>
          </a:p>
        </p:txBody>
      </p:sp>
      <p:sp>
        <p:nvSpPr>
          <p:cNvPr id="3" name="Title 2"/>
          <p:cNvSpPr>
            <a:spLocks noGrp="1"/>
          </p:cNvSpPr>
          <p:nvPr>
            <p:ph type="title"/>
          </p:nvPr>
        </p:nvSpPr>
        <p:spPr/>
        <p:txBody>
          <a:bodyPr/>
          <a:lstStyle/>
          <a:p>
            <a:r>
              <a:rPr lang="en-US" dirty="0" smtClean="0"/>
              <a:t>Disease Vocabularies</a:t>
            </a:r>
            <a:endParaRPr lang="en-US" dirty="0"/>
          </a:p>
        </p:txBody>
      </p:sp>
      <p:sp>
        <p:nvSpPr>
          <p:cNvPr id="4" name="Slide Number Placeholder 3"/>
          <p:cNvSpPr>
            <a:spLocks noGrp="1"/>
          </p:cNvSpPr>
          <p:nvPr>
            <p:ph type="sldNum" sz="quarter" idx="13"/>
          </p:nvPr>
        </p:nvSpPr>
        <p:spPr/>
        <p:txBody>
          <a:bodyPr/>
          <a:lstStyle/>
          <a:p>
            <a:fld id="{EFE3A5F3-91E1-F546-933C-BD40149A1534}" type="slidenum">
              <a:rPr lang="en-US" smtClean="0"/>
              <a:pPr/>
              <a:t>29</a:t>
            </a:fld>
            <a:endParaRPr lang="en-US" dirty="0"/>
          </a:p>
        </p:txBody>
      </p:sp>
    </p:spTree>
    <p:extLst>
      <p:ext uri="{BB962C8B-B14F-4D97-AF65-F5344CB8AC3E}">
        <p14:creationId xmlns:p14="http://schemas.microsoft.com/office/powerpoint/2010/main" val="2190417700"/>
      </p:ext>
    </p:extLst>
  </p:cSld>
  <p:clrMapOvr>
    <a:masterClrMapping/>
  </p:clrMapOvr>
  <p:transition xmlns:p14="http://schemas.microsoft.com/office/powerpoint/2010/mai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69896" y="37806"/>
            <a:ext cx="10972800" cy="1143000"/>
          </a:xfrm>
        </p:spPr>
        <p:txBody>
          <a:bodyPr>
            <a:normAutofit/>
          </a:bodyPr>
          <a:lstStyle/>
          <a:p>
            <a:r>
              <a:rPr lang="en-US" altLang="zh-CN" sz="2800" dirty="0" smtClean="0"/>
              <a:t>In Progress</a:t>
            </a:r>
            <a:br>
              <a:rPr lang="en-US" altLang="zh-CN" sz="2800" dirty="0" smtClean="0"/>
            </a:br>
            <a:r>
              <a:rPr lang="en-US" altLang="zh-CN" sz="2800" dirty="0" err="1" smtClean="0"/>
              <a:t>DO_Cancer_Slim</a:t>
            </a:r>
            <a:r>
              <a:rPr lang="en-US" altLang="zh-CN" sz="2800" dirty="0" smtClean="0"/>
              <a:t> </a:t>
            </a:r>
            <a:r>
              <a:rPr lang="en-US" altLang="zh-CN" sz="2800" dirty="0"/>
              <a:t>version </a:t>
            </a:r>
            <a:r>
              <a:rPr lang="en-US" altLang="zh-CN" sz="2800" dirty="0" smtClean="0"/>
              <a:t>2.0</a:t>
            </a:r>
            <a:endParaRPr lang="zh-CN" altLang="en-US" sz="2800" dirty="0"/>
          </a:p>
        </p:txBody>
      </p:sp>
      <p:graphicFrame>
        <p:nvGraphicFramePr>
          <p:cNvPr id="34" name="Diagram 33"/>
          <p:cNvGraphicFramePr/>
          <p:nvPr>
            <p:extLst>
              <p:ext uri="{D42A27DB-BD31-4B8C-83A1-F6EECF244321}">
                <p14:modId xmlns:p14="http://schemas.microsoft.com/office/powerpoint/2010/main" val="2406098371"/>
              </p:ext>
            </p:extLst>
          </p:nvPr>
        </p:nvGraphicFramePr>
        <p:xfrm>
          <a:off x="750421" y="1253331"/>
          <a:ext cx="10792276" cy="28234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Content Placeholder 3"/>
          <p:cNvGraphicFramePr>
            <a:graphicFrameLocks noGrp="1"/>
          </p:cNvGraphicFramePr>
          <p:nvPr>
            <p:ph idx="1"/>
            <p:extLst>
              <p:ext uri="{D42A27DB-BD31-4B8C-83A1-F6EECF244321}">
                <p14:modId xmlns:p14="http://schemas.microsoft.com/office/powerpoint/2010/main" val="4014350618"/>
              </p:ext>
            </p:extLst>
          </p:nvPr>
        </p:nvGraphicFramePr>
        <p:xfrm>
          <a:off x="1719593" y="3992058"/>
          <a:ext cx="9066644" cy="2933342"/>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97338554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normAutofit fontScale="85000" lnSpcReduction="20000"/>
          </a:bodyPr>
          <a:lstStyle/>
          <a:p>
            <a:r>
              <a:rPr lang="en-US" dirty="0" smtClean="0"/>
              <a:t>GDC is envisioned as a service to both data submitters and data users – but the system ideals for these two user groups can conflict.</a:t>
            </a:r>
          </a:p>
          <a:p>
            <a:r>
              <a:rPr lang="en-US" dirty="0" smtClean="0"/>
              <a:t>With respect to vocabulary, this tension is apparent in the GDC’s aim to:</a:t>
            </a:r>
          </a:p>
          <a:p>
            <a:endParaRPr lang="en-US" dirty="0" smtClean="0"/>
          </a:p>
          <a:p>
            <a:pPr lvl="1"/>
            <a:r>
              <a:rPr lang="en-US" dirty="0" smtClean="0"/>
              <a:t>Lower the barrier to data submission, by allowing submitters to provide clinical and </a:t>
            </a:r>
            <a:r>
              <a:rPr lang="en-US" dirty="0" err="1" smtClean="0"/>
              <a:t>biospecimen</a:t>
            </a:r>
            <a:r>
              <a:rPr lang="en-US" dirty="0" smtClean="0"/>
              <a:t> data </a:t>
            </a:r>
            <a:r>
              <a:rPr lang="en-US" i="1" dirty="0" smtClean="0"/>
              <a:t>as they have encoded it </a:t>
            </a:r>
            <a:r>
              <a:rPr lang="en-US" dirty="0" smtClean="0"/>
              <a:t>to the extent possible, </a:t>
            </a:r>
            <a:r>
              <a:rPr lang="en-US" b="1" dirty="0" smtClean="0"/>
              <a:t>and</a:t>
            </a:r>
          </a:p>
          <a:p>
            <a:pPr lvl="1"/>
            <a:endParaRPr lang="en-US" dirty="0" smtClean="0"/>
          </a:p>
          <a:p>
            <a:pPr lvl="1"/>
            <a:r>
              <a:rPr lang="en-US" dirty="0" smtClean="0"/>
              <a:t>Enable data users to create cohorts of subjects </a:t>
            </a:r>
            <a:r>
              <a:rPr lang="en-US" i="1" dirty="0" smtClean="0"/>
              <a:t>across</a:t>
            </a:r>
            <a:r>
              <a:rPr lang="en-US" dirty="0" smtClean="0"/>
              <a:t> programs and projects, or to </a:t>
            </a:r>
            <a:r>
              <a:rPr lang="en-US" i="1" dirty="0" smtClean="0"/>
              <a:t>compare</a:t>
            </a:r>
            <a:r>
              <a:rPr lang="en-US" dirty="0" smtClean="0"/>
              <a:t> their own subjects’ data to GDC-housed projects. </a:t>
            </a:r>
          </a:p>
          <a:p>
            <a:pPr marL="284162" lvl="1" indent="0">
              <a:buNone/>
            </a:pPr>
            <a:endParaRPr lang="en-US" dirty="0" smtClean="0"/>
          </a:p>
          <a:p>
            <a:r>
              <a:rPr lang="en-US" dirty="0" smtClean="0"/>
              <a:t>The extent to which GDC can meet both ideals depends on understanding and computing over </a:t>
            </a:r>
            <a:r>
              <a:rPr lang="en-US" b="1" dirty="0" smtClean="0"/>
              <a:t>synonyms between submitter vocabularies</a:t>
            </a:r>
            <a:r>
              <a:rPr lang="en-US" dirty="0" smtClean="0"/>
              <a:t>, as well as </a:t>
            </a:r>
            <a:r>
              <a:rPr lang="en-US" b="1" dirty="0" smtClean="0"/>
              <a:t>parent-child concept relationships</a:t>
            </a:r>
            <a:r>
              <a:rPr lang="en-US" dirty="0" smtClean="0"/>
              <a:t>.</a:t>
            </a:r>
          </a:p>
        </p:txBody>
      </p:sp>
      <p:sp>
        <p:nvSpPr>
          <p:cNvPr id="3" name="Title 2"/>
          <p:cNvSpPr>
            <a:spLocks noGrp="1"/>
          </p:cNvSpPr>
          <p:nvPr>
            <p:ph type="title"/>
          </p:nvPr>
        </p:nvSpPr>
        <p:spPr/>
        <p:txBody>
          <a:bodyPr/>
          <a:lstStyle/>
          <a:p>
            <a:r>
              <a:rPr lang="en-US" dirty="0" smtClean="0"/>
              <a:t>Primary Challenge</a:t>
            </a:r>
            <a:endParaRPr lang="en-US" dirty="0"/>
          </a:p>
        </p:txBody>
      </p:sp>
      <p:sp>
        <p:nvSpPr>
          <p:cNvPr id="4" name="Slide Number Placeholder 3"/>
          <p:cNvSpPr>
            <a:spLocks noGrp="1"/>
          </p:cNvSpPr>
          <p:nvPr>
            <p:ph type="sldNum" sz="quarter" idx="13"/>
          </p:nvPr>
        </p:nvSpPr>
        <p:spPr/>
        <p:txBody>
          <a:bodyPr/>
          <a:lstStyle/>
          <a:p>
            <a:fld id="{EFE3A5F3-91E1-F546-933C-BD40149A1534}" type="slidenum">
              <a:rPr lang="en-US" smtClean="0"/>
              <a:pPr/>
              <a:t>30</a:t>
            </a:fld>
            <a:endParaRPr lang="en-US" dirty="0"/>
          </a:p>
        </p:txBody>
      </p:sp>
    </p:spTree>
    <p:extLst>
      <p:ext uri="{BB962C8B-B14F-4D97-AF65-F5344CB8AC3E}">
        <p14:creationId xmlns:p14="http://schemas.microsoft.com/office/powerpoint/2010/main" val="3848219054"/>
      </p:ext>
    </p:extLst>
  </p:cSld>
  <p:clrMapOvr>
    <a:masterClrMapping/>
  </p:clrMapOvr>
  <p:transition xmlns:p14="http://schemas.microsoft.com/office/powerpoint/2010/mai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506083" y="304800"/>
            <a:ext cx="10363200" cy="609600"/>
          </a:xfrm>
        </p:spPr>
        <p:txBody>
          <a:bodyPr>
            <a:normAutofit fontScale="90000"/>
          </a:bodyPr>
          <a:lstStyle/>
          <a:p>
            <a:r>
              <a:rPr lang="en-US" altLang="en-US" sz="2800" dirty="0" smtClean="0"/>
              <a:t>NCI Early Detection Research Network </a:t>
            </a:r>
            <a:br>
              <a:rPr lang="en-US" altLang="en-US" sz="2800" dirty="0" smtClean="0"/>
            </a:br>
            <a:r>
              <a:rPr lang="en-US" altLang="en-US" sz="2800" dirty="0"/>
              <a:t>(</a:t>
            </a:r>
            <a:r>
              <a:rPr lang="en-US" altLang="en-US" sz="2800" dirty="0" smtClean="0"/>
              <a:t>EDRN)</a:t>
            </a:r>
          </a:p>
        </p:txBody>
      </p:sp>
      <p:sp>
        <p:nvSpPr>
          <p:cNvPr id="6147" name="Content Placeholder 2"/>
          <p:cNvSpPr>
            <a:spLocks noGrp="1"/>
          </p:cNvSpPr>
          <p:nvPr>
            <p:ph idx="1"/>
          </p:nvPr>
        </p:nvSpPr>
        <p:spPr>
          <a:xfrm>
            <a:off x="665075" y="1257695"/>
            <a:ext cx="5486400" cy="4876800"/>
          </a:xfrm>
        </p:spPr>
        <p:txBody>
          <a:bodyPr/>
          <a:lstStyle/>
          <a:p>
            <a:r>
              <a:rPr lang="en-US" altLang="en-US" sz="2000" dirty="0" smtClean="0"/>
              <a:t>The EDRN is a network of 40+ institutions all performing research geared towards the discovery and validation of </a:t>
            </a:r>
            <a:r>
              <a:rPr lang="en-US" altLang="en-US" sz="2000" dirty="0" err="1" smtClean="0"/>
              <a:t>prediagnostic</a:t>
            </a:r>
            <a:r>
              <a:rPr lang="en-US" altLang="en-US" sz="2000" dirty="0" smtClean="0"/>
              <a:t> cancer biomarkers</a:t>
            </a:r>
          </a:p>
          <a:p>
            <a:r>
              <a:rPr lang="en-US" altLang="en-US" sz="2000" dirty="0" smtClean="0"/>
              <a:t>NCI/NIH funded program</a:t>
            </a:r>
          </a:p>
          <a:p>
            <a:pPr lvl="1"/>
            <a:r>
              <a:rPr lang="en-US" altLang="en-US" sz="2000" dirty="0" smtClean="0"/>
              <a:t>Started in ~2000</a:t>
            </a:r>
          </a:p>
          <a:p>
            <a:pPr lvl="1"/>
            <a:r>
              <a:rPr lang="en-US" altLang="en-US" sz="2000" dirty="0" smtClean="0"/>
              <a:t>NCI</a:t>
            </a:r>
            <a:r>
              <a:rPr lang="ja-JP" altLang="en-US" sz="2000" dirty="0" smtClean="0"/>
              <a:t>’</a:t>
            </a:r>
            <a:r>
              <a:rPr lang="en-US" altLang="ja-JP" sz="2000" dirty="0" smtClean="0"/>
              <a:t>s flagship program</a:t>
            </a:r>
          </a:p>
          <a:p>
            <a:pPr eaLnBrk="1" hangingPunct="1">
              <a:lnSpc>
                <a:spcPct val="90000"/>
              </a:lnSpc>
              <a:buFont typeface="Wingdings" pitchFamily="2" charset="2"/>
              <a:buChar char="§"/>
            </a:pPr>
            <a:r>
              <a:rPr lang="en-US" altLang="en-US" sz="2000" dirty="0" smtClean="0"/>
              <a:t>Informatics efforts cited as a model for biomarker research</a:t>
            </a:r>
          </a:p>
          <a:p>
            <a:pPr eaLnBrk="1" hangingPunct="1">
              <a:lnSpc>
                <a:spcPct val="90000"/>
              </a:lnSpc>
              <a:buFont typeface="Wingdings" pitchFamily="2" charset="2"/>
              <a:buChar char="§"/>
            </a:pPr>
            <a:r>
              <a:rPr lang="en-US" altLang="en-US" sz="2000" dirty="0" smtClean="0"/>
              <a:t>Collaboration across multiple groups (FHCRC, JPL, Dartmouth and NCI)</a:t>
            </a:r>
          </a:p>
        </p:txBody>
      </p:sp>
      <p:sp>
        <p:nvSpPr>
          <p:cNvPr id="614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en-US" altLang="en-US" sz="1200" dirty="0">
              <a:solidFill>
                <a:srgbClr val="606060"/>
              </a:solidFill>
            </a:endParaRPr>
          </a:p>
        </p:txBody>
      </p:sp>
      <p:sp>
        <p:nvSpPr>
          <p:cNvPr id="61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fld id="{188DF946-0C57-41B1-AA17-46899881B2E6}" type="slidenum">
              <a:rPr lang="en-US" altLang="en-US" sz="1200">
                <a:solidFill>
                  <a:srgbClr val="606060"/>
                </a:solidFill>
              </a:rPr>
              <a:pPr eaLnBrk="1" hangingPunct="1">
                <a:spcBef>
                  <a:spcPct val="0"/>
                </a:spcBef>
                <a:buFontTx/>
                <a:buNone/>
              </a:pPr>
              <a:t>31</a:t>
            </a:fld>
            <a:endParaRPr lang="en-US" altLang="en-US" sz="1200">
              <a:solidFill>
                <a:srgbClr val="606060"/>
              </a:solidFill>
            </a:endParaRPr>
          </a:p>
        </p:txBody>
      </p:sp>
      <p:grpSp>
        <p:nvGrpSpPr>
          <p:cNvPr id="6150" name="Group 2"/>
          <p:cNvGrpSpPr>
            <a:grpSpLocks/>
          </p:cNvGrpSpPr>
          <p:nvPr/>
        </p:nvGrpSpPr>
        <p:grpSpPr bwMode="auto">
          <a:xfrm>
            <a:off x="5689600" y="1676400"/>
            <a:ext cx="5985848" cy="3962400"/>
            <a:chOff x="838200" y="485775"/>
            <a:chExt cx="6663361" cy="5881688"/>
          </a:xfrm>
        </p:grpSpPr>
        <p:pic>
          <p:nvPicPr>
            <p:cNvPr id="6152" name="Content Placeholder 5" descr="EDRn Structure Most Curren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1752600"/>
              <a:ext cx="5437188" cy="461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TextBox 4"/>
            <p:cNvSpPr txBox="1">
              <a:spLocks noChangeArrowheads="1"/>
            </p:cNvSpPr>
            <p:nvPr/>
          </p:nvSpPr>
          <p:spPr bwMode="auto">
            <a:xfrm>
              <a:off x="6019800" y="1600199"/>
              <a:ext cx="1333529" cy="548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fontAlgn="base" hangingPunct="1">
                <a:spcBef>
                  <a:spcPct val="0"/>
                </a:spcBef>
                <a:spcAft>
                  <a:spcPct val="0"/>
                </a:spcAft>
                <a:buFontTx/>
                <a:buNone/>
              </a:pPr>
              <a:r>
                <a:rPr lang="en-US" altLang="en-US" sz="1800">
                  <a:solidFill>
                    <a:srgbClr val="000000"/>
                  </a:solidFill>
                </a:rPr>
                <a:t>Discovery</a:t>
              </a:r>
            </a:p>
          </p:txBody>
        </p:sp>
        <p:sp>
          <p:nvSpPr>
            <p:cNvPr id="6154" name="TextBox 5"/>
            <p:cNvSpPr txBox="1">
              <a:spLocks noChangeArrowheads="1"/>
            </p:cNvSpPr>
            <p:nvPr/>
          </p:nvSpPr>
          <p:spPr bwMode="auto">
            <a:xfrm>
              <a:off x="838200" y="2678112"/>
              <a:ext cx="1733870" cy="95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fontAlgn="base" hangingPunct="1">
                <a:spcBef>
                  <a:spcPct val="0"/>
                </a:spcBef>
                <a:spcAft>
                  <a:spcPct val="0"/>
                </a:spcAft>
                <a:buFontTx/>
                <a:buNone/>
              </a:pPr>
              <a:r>
                <a:rPr lang="en-US" altLang="en-US" sz="1800">
                  <a:solidFill>
                    <a:srgbClr val="000000"/>
                  </a:solidFill>
                </a:rPr>
                <a:t>Assay </a:t>
              </a:r>
            </a:p>
            <a:p>
              <a:pPr eaLnBrk="1" fontAlgn="base" hangingPunct="1">
                <a:spcBef>
                  <a:spcPct val="0"/>
                </a:spcBef>
                <a:spcAft>
                  <a:spcPct val="0"/>
                </a:spcAft>
                <a:buFontTx/>
                <a:buNone/>
              </a:pPr>
              <a:r>
                <a:rPr lang="en-US" altLang="en-US" sz="1800">
                  <a:solidFill>
                    <a:srgbClr val="000000"/>
                  </a:solidFill>
                </a:rPr>
                <a:t>Development</a:t>
              </a:r>
            </a:p>
          </p:txBody>
        </p:sp>
        <p:sp>
          <p:nvSpPr>
            <p:cNvPr id="6155" name="TextBox 6"/>
            <p:cNvSpPr txBox="1">
              <a:spLocks noChangeArrowheads="1"/>
            </p:cNvSpPr>
            <p:nvPr/>
          </p:nvSpPr>
          <p:spPr bwMode="auto">
            <a:xfrm>
              <a:off x="6172200" y="4724399"/>
              <a:ext cx="1329361" cy="548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fontAlgn="base" hangingPunct="1">
                <a:spcBef>
                  <a:spcPct val="0"/>
                </a:spcBef>
                <a:spcAft>
                  <a:spcPct val="0"/>
                </a:spcAft>
                <a:buFontTx/>
                <a:buNone/>
              </a:pPr>
              <a:r>
                <a:rPr lang="en-US" altLang="en-US" sz="1800">
                  <a:solidFill>
                    <a:srgbClr val="000000"/>
                  </a:solidFill>
                </a:rPr>
                <a:t>Validation </a:t>
              </a:r>
            </a:p>
          </p:txBody>
        </p:sp>
        <p:sp>
          <p:nvSpPr>
            <p:cNvPr id="10" name="Circular Arrow 9"/>
            <p:cNvSpPr/>
            <p:nvPr/>
          </p:nvSpPr>
          <p:spPr>
            <a:xfrm rot="20647362" flipH="1">
              <a:off x="1700585" y="485775"/>
              <a:ext cx="5054143" cy="3664274"/>
            </a:xfrm>
            <a:prstGeom prst="circularArrow">
              <a:avLst>
                <a:gd name="adj1" fmla="val 5214"/>
                <a:gd name="adj2" fmla="val 610956"/>
                <a:gd name="adj3" fmla="val 20608160"/>
                <a:gd name="adj4" fmla="val 11311324"/>
                <a:gd name="adj5" fmla="val 104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800">
                <a:solidFill>
                  <a:srgbClr val="000000"/>
                </a:solidFill>
              </a:endParaRPr>
            </a:p>
          </p:txBody>
        </p:sp>
      </p:grpSp>
      <p:sp>
        <p:nvSpPr>
          <p:cNvPr id="6151" name="TextBox 3"/>
          <p:cNvSpPr txBox="1">
            <a:spLocks noChangeArrowheads="1"/>
          </p:cNvSpPr>
          <p:nvPr/>
        </p:nvSpPr>
        <p:spPr bwMode="auto">
          <a:xfrm>
            <a:off x="6400800" y="5943600"/>
            <a:ext cx="39753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fontAlgn="base" hangingPunct="1">
              <a:spcBef>
                <a:spcPct val="0"/>
              </a:spcBef>
              <a:spcAft>
                <a:spcPct val="0"/>
              </a:spcAft>
              <a:buFontTx/>
              <a:buNone/>
            </a:pPr>
            <a:r>
              <a:rPr lang="en-US" altLang="en-US" sz="2000" b="1">
                <a:solidFill>
                  <a:srgbClr val="000000"/>
                </a:solidFill>
              </a:rPr>
              <a:t>EDRN Organizational Structure</a:t>
            </a:r>
          </a:p>
        </p:txBody>
      </p:sp>
    </p:spTree>
    <p:extLst>
      <p:ext uri="{BB962C8B-B14F-4D97-AF65-F5344CB8AC3E}">
        <p14:creationId xmlns:p14="http://schemas.microsoft.com/office/powerpoint/2010/main" val="226278201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txBox="1">
            <a:spLocks noChangeArrowheads="1"/>
          </p:cNvSpPr>
          <p:nvPr/>
        </p:nvSpPr>
        <p:spPr bwMode="auto">
          <a:xfrm>
            <a:off x="508001" y="1143000"/>
            <a:ext cx="112903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buFont typeface="Wingdings" pitchFamily="2" charset="2"/>
              <a:buChar char="§"/>
              <a:defRPr/>
            </a:pPr>
            <a:r>
              <a:rPr lang="en-US" sz="2000" b="1" kern="0" dirty="0" smtClean="0">
                <a:solidFill>
                  <a:srgbClr val="000000"/>
                </a:solidFill>
              </a:rPr>
              <a:t>Registry of annotated biomarkers, either in development or reported in publications, offers a biomarker-centric view of EDRN research</a:t>
            </a:r>
          </a:p>
          <a:p>
            <a:pPr fontAlgn="base">
              <a:defRPr/>
            </a:pPr>
            <a:endParaRPr lang="en-US" sz="800" b="1" kern="0" dirty="0" smtClean="0">
              <a:solidFill>
                <a:srgbClr val="000000"/>
              </a:solidFill>
            </a:endParaRPr>
          </a:p>
          <a:p>
            <a:pPr marL="342900" indent="-342900" fontAlgn="base">
              <a:buFont typeface="Wingdings" pitchFamily="2" charset="2"/>
              <a:buChar char="§"/>
              <a:defRPr/>
            </a:pPr>
            <a:r>
              <a:rPr lang="en-US" sz="2000" b="1" kern="0" dirty="0" smtClean="0">
                <a:solidFill>
                  <a:srgbClr val="000000"/>
                </a:solidFill>
              </a:rPr>
              <a:t>Part of </a:t>
            </a:r>
            <a:r>
              <a:rPr lang="en-US" sz="2000" b="1" dirty="0" smtClean="0">
                <a:latin typeface="Arial" charset="0"/>
                <a:ea typeface="ＭＳ Ｐゴシック" charset="0"/>
              </a:rPr>
              <a:t>a</a:t>
            </a:r>
            <a:r>
              <a:rPr lang="en-US" sz="2000" b="1" dirty="0" smtClean="0">
                <a:latin typeface="Arial" charset="0"/>
                <a:ea typeface="ＭＳ Ｐゴシック" charset="0"/>
                <a:cs typeface="ＭＳ Ｐゴシック" charset="0"/>
              </a:rPr>
              <a:t> </a:t>
            </a:r>
            <a:r>
              <a:rPr lang="en-US" sz="2000" b="1" dirty="0">
                <a:latin typeface="Arial" charset="0"/>
                <a:ea typeface="ＭＳ Ｐゴシック" charset="0"/>
                <a:cs typeface="ＭＳ Ｐゴシック" charset="0"/>
              </a:rPr>
              <a:t>comprehensive infrastructure to support biomarker data management across </a:t>
            </a:r>
            <a:r>
              <a:rPr lang="en-US" sz="2000" b="1" dirty="0" smtClean="0">
                <a:latin typeface="Arial" charset="0"/>
                <a:ea typeface="ＭＳ Ｐゴシック" charset="0"/>
                <a:cs typeface="ＭＳ Ｐゴシック" charset="0"/>
              </a:rPr>
              <a:t>EDRN’</a:t>
            </a:r>
            <a:r>
              <a:rPr lang="en-US" altLang="ja-JP" sz="2000" b="1" dirty="0" smtClean="0">
                <a:latin typeface="Arial" charset="0"/>
                <a:ea typeface="ＭＳ Ｐゴシック" charset="0"/>
                <a:cs typeface="ＭＳ Ｐゴシック" charset="0"/>
              </a:rPr>
              <a:t>s </a:t>
            </a:r>
            <a:r>
              <a:rPr lang="en-US" altLang="ja-JP" sz="2000" b="1" dirty="0">
                <a:latin typeface="Arial" charset="0"/>
                <a:ea typeface="ＭＳ Ｐゴシック" charset="0"/>
                <a:cs typeface="ＭＳ Ｐゴシック" charset="0"/>
              </a:rPr>
              <a:t>distributed cancer </a:t>
            </a:r>
            <a:r>
              <a:rPr lang="en-US" altLang="ja-JP" sz="2000" b="1" dirty="0" smtClean="0">
                <a:latin typeface="Arial" charset="0"/>
                <a:ea typeface="ＭＳ Ｐゴシック" charset="0"/>
                <a:cs typeface="ＭＳ Ｐゴシック" charset="0"/>
              </a:rPr>
              <a:t>centers</a:t>
            </a:r>
          </a:p>
          <a:p>
            <a:pPr fontAlgn="base">
              <a:defRPr/>
            </a:pPr>
            <a:endParaRPr lang="en-US" altLang="ja-JP" sz="1000" b="1" dirty="0">
              <a:latin typeface="Arial" charset="0"/>
              <a:ea typeface="ＭＳ Ｐゴシック" charset="0"/>
              <a:cs typeface="ＭＳ Ｐゴシック" charset="0"/>
            </a:endParaRPr>
          </a:p>
          <a:p>
            <a:pPr marL="342900" lvl="1" indent="-342900">
              <a:lnSpc>
                <a:spcPct val="80000"/>
              </a:lnSpc>
              <a:buFont typeface="Arial"/>
              <a:buChar char="•"/>
            </a:pPr>
            <a:r>
              <a:rPr lang="en-US" altLang="ja-JP" sz="2000" b="1" dirty="0" smtClean="0">
                <a:latin typeface="Arial" charset="0"/>
                <a:ea typeface="ＭＳ Ｐゴシック" charset="0"/>
                <a:cs typeface="ＭＳ Ｐゴシック" charset="0"/>
              </a:rPr>
              <a:t>Metadata-based infrastructure supports the </a:t>
            </a:r>
            <a:r>
              <a:rPr lang="en-US" altLang="ja-JP" sz="2000" b="1" dirty="0">
                <a:cs typeface="ＭＳ Ｐゴシック" charset="0"/>
              </a:rPr>
              <a:t>i</a:t>
            </a:r>
            <a:r>
              <a:rPr lang="en-US" sz="2000" b="1" dirty="0" smtClean="0">
                <a:cs typeface="ＭＳ Ｐゴシック" charset="0"/>
              </a:rPr>
              <a:t>ntegration of data across the EDRN (cohorts, specimens, protocols, data files and sets, biomarkers, publications):</a:t>
            </a:r>
            <a:endParaRPr lang="en-US" sz="2000" b="1" dirty="0" smtClean="0">
              <a:latin typeface="Arial" charset="0"/>
              <a:ea typeface="ＭＳ Ｐゴシック" charset="0"/>
              <a:cs typeface="ＭＳ Ｐゴシック" charset="0"/>
            </a:endParaRPr>
          </a:p>
          <a:p>
            <a:pPr lvl="1">
              <a:lnSpc>
                <a:spcPct val="80000"/>
              </a:lnSpc>
              <a:defRPr/>
            </a:pPr>
            <a:r>
              <a:rPr lang="en-US" sz="1600" dirty="0">
                <a:cs typeface="ＭＳ Ｐゴシック" charset="0"/>
              </a:rPr>
              <a:t>Data from over </a:t>
            </a:r>
            <a:r>
              <a:rPr lang="en-US" sz="1600" dirty="0" smtClean="0">
                <a:cs typeface="ＭＳ Ｐゴシック" charset="0"/>
              </a:rPr>
              <a:t>40 </a:t>
            </a:r>
            <a:r>
              <a:rPr lang="en-US" sz="1600" dirty="0">
                <a:cs typeface="ＭＳ Ｐゴシック" charset="0"/>
              </a:rPr>
              <a:t>research labs; </a:t>
            </a:r>
            <a:r>
              <a:rPr lang="en-US" sz="1600" dirty="0" smtClean="0">
                <a:cs typeface="ＭＳ Ｐゴシック" charset="0"/>
              </a:rPr>
              <a:t>10 organs</a:t>
            </a:r>
            <a:endParaRPr lang="en-US" sz="1600" dirty="0">
              <a:cs typeface="ＭＳ Ｐゴシック" charset="0"/>
            </a:endParaRPr>
          </a:p>
          <a:p>
            <a:pPr lvl="1">
              <a:lnSpc>
                <a:spcPct val="80000"/>
              </a:lnSpc>
              <a:defRPr/>
            </a:pPr>
            <a:r>
              <a:rPr lang="en-US" sz="1600" dirty="0" smtClean="0">
                <a:cs typeface="ＭＳ Ｐゴシック" charset="0"/>
              </a:rPr>
              <a:t>1000</a:t>
            </a:r>
            <a:r>
              <a:rPr lang="en-US" sz="1600" dirty="0">
                <a:cs typeface="ＭＳ Ｐゴシック" charset="0"/>
              </a:rPr>
              <a:t>+ data </a:t>
            </a:r>
            <a:r>
              <a:rPr lang="en-US" sz="1600" dirty="0" smtClean="0">
                <a:cs typeface="ＭＳ Ｐゴシック" charset="0"/>
              </a:rPr>
              <a:t>elements (sufficiently described and deposited into the </a:t>
            </a:r>
            <a:r>
              <a:rPr lang="en-US" sz="1600" dirty="0" err="1" smtClean="0">
                <a:cs typeface="ＭＳ Ｐゴシック" charset="0"/>
              </a:rPr>
              <a:t>caDSR</a:t>
            </a:r>
            <a:r>
              <a:rPr lang="en-US" sz="1600" dirty="0" smtClean="0">
                <a:cs typeface="ＭＳ Ｐゴシック" charset="0"/>
              </a:rPr>
              <a:t>)</a:t>
            </a:r>
            <a:endParaRPr lang="en-US" sz="1600" dirty="0">
              <a:cs typeface="ＭＳ Ｐゴシック" charset="0"/>
            </a:endParaRPr>
          </a:p>
          <a:p>
            <a:pPr lvl="1">
              <a:lnSpc>
                <a:spcPct val="80000"/>
              </a:lnSpc>
              <a:defRPr/>
            </a:pPr>
            <a:r>
              <a:rPr lang="en-US" sz="1600" dirty="0">
                <a:cs typeface="ＭＳ Ｐゴシック" charset="0"/>
              </a:rPr>
              <a:t>900+ biomarkers captured</a:t>
            </a:r>
          </a:p>
          <a:p>
            <a:pPr lvl="1">
              <a:lnSpc>
                <a:spcPct val="80000"/>
              </a:lnSpc>
              <a:defRPr/>
            </a:pPr>
            <a:r>
              <a:rPr lang="en-US" sz="1600" dirty="0">
                <a:cs typeface="ＭＳ Ｐゴシック" charset="0"/>
              </a:rPr>
              <a:t>200+ </a:t>
            </a:r>
            <a:r>
              <a:rPr lang="en-US" sz="1600" dirty="0" smtClean="0">
                <a:cs typeface="ＭＳ Ｐゴシック" charset="0"/>
              </a:rPr>
              <a:t>study protocols</a:t>
            </a:r>
            <a:endParaRPr lang="en-US" sz="1600" dirty="0">
              <a:cs typeface="ＭＳ Ｐゴシック" charset="0"/>
            </a:endParaRPr>
          </a:p>
          <a:p>
            <a:pPr lvl="1">
              <a:lnSpc>
                <a:spcPct val="80000"/>
              </a:lnSpc>
              <a:defRPr/>
            </a:pPr>
            <a:r>
              <a:rPr lang="en-US" sz="1600" dirty="0">
                <a:cs typeface="ＭＳ Ｐゴシック" charset="0"/>
              </a:rPr>
              <a:t>1500+ publications</a:t>
            </a:r>
          </a:p>
          <a:p>
            <a:pPr lvl="1">
              <a:lnSpc>
                <a:spcPct val="80000"/>
              </a:lnSpc>
              <a:defRPr/>
            </a:pPr>
            <a:r>
              <a:rPr lang="en-US" sz="1600" dirty="0">
                <a:cs typeface="ＭＳ Ｐゴシック" charset="0"/>
              </a:rPr>
              <a:t>Multiple terabytes of data from biomarker </a:t>
            </a:r>
            <a:r>
              <a:rPr lang="en-US" sz="1600" dirty="0" smtClean="0">
                <a:cs typeface="ＭＳ Ｐゴシック" charset="0"/>
              </a:rPr>
              <a:t>studies archived</a:t>
            </a:r>
            <a:endParaRPr lang="en-US" sz="1600" dirty="0">
              <a:cs typeface="ＭＳ Ｐゴシック" charset="0"/>
            </a:endParaRPr>
          </a:p>
          <a:p>
            <a:pPr lvl="1">
              <a:lnSpc>
                <a:spcPct val="80000"/>
              </a:lnSpc>
              <a:defRPr/>
            </a:pPr>
            <a:r>
              <a:rPr lang="en-US" sz="1600" dirty="0">
                <a:cs typeface="ＭＳ Ｐゴシック" charset="0"/>
              </a:rPr>
              <a:t>Policies for data capture and curation</a:t>
            </a:r>
          </a:p>
          <a:p>
            <a:pPr marL="342900" indent="-342900" fontAlgn="base">
              <a:defRPr/>
            </a:pPr>
            <a:endParaRPr lang="en-US" sz="1000" b="1" kern="0" dirty="0"/>
          </a:p>
          <a:p>
            <a:pPr marL="342900" indent="-342900" fontAlgn="base">
              <a:buFont typeface="Wingdings" pitchFamily="2" charset="2"/>
              <a:buChar char="§"/>
              <a:defRPr/>
            </a:pPr>
            <a:r>
              <a:rPr lang="en-US" sz="2000" b="1" kern="0" dirty="0" smtClean="0"/>
              <a:t>Facilitates sharing </a:t>
            </a:r>
            <a:r>
              <a:rPr lang="en-US" sz="2000" b="1" kern="0" dirty="0">
                <a:solidFill>
                  <a:srgbClr val="000000"/>
                </a:solidFill>
              </a:rPr>
              <a:t>results with the broader research community</a:t>
            </a:r>
          </a:p>
          <a:p>
            <a:pPr marL="342900" indent="-342900" fontAlgn="base">
              <a:buFont typeface="Wingdings" pitchFamily="2" charset="2"/>
              <a:buChar char="§"/>
              <a:defRPr/>
            </a:pPr>
            <a:endParaRPr lang="en-US" sz="1000" b="1" kern="0" dirty="0">
              <a:solidFill>
                <a:srgbClr val="000000"/>
              </a:solidFill>
            </a:endParaRPr>
          </a:p>
          <a:p>
            <a:pPr marL="342900" indent="-342900" fontAlgn="base">
              <a:buFont typeface="Wingdings" pitchFamily="2" charset="2"/>
              <a:buChar char="§"/>
              <a:defRPr/>
            </a:pPr>
            <a:r>
              <a:rPr lang="en-US" sz="2000" b="1" kern="0" dirty="0" smtClean="0">
                <a:solidFill>
                  <a:srgbClr val="000000"/>
                </a:solidFill>
              </a:rPr>
              <a:t>Enriched by integration with high quality public databases </a:t>
            </a:r>
            <a:r>
              <a:rPr lang="en-US" sz="2000" b="1" kern="0" dirty="0">
                <a:solidFill>
                  <a:srgbClr val="000000"/>
                </a:solidFill>
              </a:rPr>
              <a:t>(e.g</a:t>
            </a:r>
            <a:r>
              <a:rPr lang="en-US" sz="2000" b="1" kern="0" dirty="0" smtClean="0">
                <a:solidFill>
                  <a:srgbClr val="000000"/>
                </a:solidFill>
              </a:rPr>
              <a:t>. </a:t>
            </a:r>
            <a:r>
              <a:rPr lang="en-US" sz="2000" b="1" kern="0" dirty="0">
                <a:solidFill>
                  <a:srgbClr val="000000"/>
                </a:solidFill>
              </a:rPr>
              <a:t>genomic, </a:t>
            </a:r>
            <a:r>
              <a:rPr lang="en-US" sz="2000" b="1" kern="0" dirty="0" smtClean="0">
                <a:solidFill>
                  <a:srgbClr val="000000"/>
                </a:solidFill>
              </a:rPr>
              <a:t>pathway, nomenclature, publication)</a:t>
            </a:r>
            <a:endParaRPr lang="en-US" sz="2000" b="1" kern="0" dirty="0">
              <a:solidFill>
                <a:srgbClr val="000000"/>
              </a:solidFill>
            </a:endParaRPr>
          </a:p>
          <a:p>
            <a:pPr fontAlgn="base">
              <a:defRPr/>
            </a:pPr>
            <a:endParaRPr lang="en-US" sz="2000" b="1" kern="0" dirty="0">
              <a:solidFill>
                <a:srgbClr val="000000"/>
              </a:solidFill>
            </a:endParaRPr>
          </a:p>
          <a:p>
            <a:pPr marL="742950" lvl="1" indent="-285750" fontAlgn="base">
              <a:buClr>
                <a:srgbClr val="003399"/>
              </a:buClr>
              <a:buFontTx/>
              <a:buChar char="•"/>
              <a:defRPr/>
            </a:pPr>
            <a:endParaRPr lang="en-US" sz="2400" kern="0" dirty="0">
              <a:solidFill>
                <a:srgbClr val="000000"/>
              </a:solidFill>
            </a:endParaRPr>
          </a:p>
          <a:p>
            <a:pPr marL="342900" indent="-342900" fontAlgn="base">
              <a:defRPr/>
            </a:pPr>
            <a:endParaRPr lang="en-US" sz="2800" b="1" kern="0" dirty="0">
              <a:solidFill>
                <a:srgbClr val="000000"/>
              </a:solidFill>
            </a:endParaRPr>
          </a:p>
          <a:p>
            <a:pPr marL="342900" indent="-342900" fontAlgn="base">
              <a:defRPr/>
            </a:pPr>
            <a:endParaRPr lang="en-US" sz="2800" b="1" kern="0" dirty="0">
              <a:solidFill>
                <a:srgbClr val="000000"/>
              </a:solidFill>
            </a:endParaRPr>
          </a:p>
        </p:txBody>
      </p:sp>
      <p:sp>
        <p:nvSpPr>
          <p:cNvPr id="25603" name="Date Placeholder 3"/>
          <p:cNvSpPr txBox="1">
            <a:spLocks/>
          </p:cNvSpPr>
          <p:nvPr/>
        </p:nvSpPr>
        <p:spPr bwMode="auto">
          <a:xfrm>
            <a:off x="914400" y="6553200"/>
            <a:ext cx="2540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fontAlgn="base" hangingPunct="1">
              <a:spcBef>
                <a:spcPct val="0"/>
              </a:spcBef>
              <a:spcAft>
                <a:spcPct val="0"/>
              </a:spcAft>
              <a:buFontTx/>
              <a:buNone/>
            </a:pPr>
            <a:endParaRPr lang="en-US" altLang="en-US" sz="1800" dirty="0">
              <a:solidFill>
                <a:srgbClr val="000000"/>
              </a:solidFill>
            </a:endParaRPr>
          </a:p>
        </p:txBody>
      </p:sp>
      <p:sp>
        <p:nvSpPr>
          <p:cNvPr id="25604" name="Slide Number Placeholder 4"/>
          <p:cNvSpPr txBox="1">
            <a:spLocks/>
          </p:cNvSpPr>
          <p:nvPr/>
        </p:nvSpPr>
        <p:spPr bwMode="auto">
          <a:xfrm>
            <a:off x="8737600" y="6553200"/>
            <a:ext cx="2540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fontAlgn="base" hangingPunct="1">
              <a:spcBef>
                <a:spcPct val="0"/>
              </a:spcBef>
              <a:spcAft>
                <a:spcPct val="0"/>
              </a:spcAft>
              <a:buFontTx/>
              <a:buNone/>
            </a:pPr>
            <a:fld id="{086C3A8C-156A-40A1-9A42-C1143808D315}" type="slidenum">
              <a:rPr lang="en-US" altLang="en-US" sz="1800">
                <a:solidFill>
                  <a:srgbClr val="000000"/>
                </a:solidFill>
              </a:rPr>
              <a:pPr eaLnBrk="1" fontAlgn="base" hangingPunct="1">
                <a:spcBef>
                  <a:spcPct val="0"/>
                </a:spcBef>
                <a:spcAft>
                  <a:spcPct val="0"/>
                </a:spcAft>
                <a:buFontTx/>
                <a:buNone/>
              </a:pPr>
              <a:t>32</a:t>
            </a:fld>
            <a:endParaRPr lang="en-US" altLang="en-US" sz="1800">
              <a:solidFill>
                <a:srgbClr val="000000"/>
              </a:solidFill>
            </a:endParaRPr>
          </a:p>
        </p:txBody>
      </p:sp>
      <p:sp>
        <p:nvSpPr>
          <p:cNvPr id="25605" name="Title 3"/>
          <p:cNvSpPr>
            <a:spLocks noGrp="1"/>
          </p:cNvSpPr>
          <p:nvPr>
            <p:ph type="title"/>
          </p:nvPr>
        </p:nvSpPr>
        <p:spPr>
          <a:xfrm>
            <a:off x="711200" y="457200"/>
            <a:ext cx="9753600" cy="381000"/>
          </a:xfrm>
        </p:spPr>
        <p:txBody>
          <a:bodyPr>
            <a:normAutofit fontScale="90000"/>
          </a:bodyPr>
          <a:lstStyle/>
          <a:p>
            <a:r>
              <a:rPr lang="en-US" altLang="en-US" sz="2800" dirty="0" smtClean="0"/>
              <a:t>EDRN Biomarker Database (BMDB</a:t>
            </a:r>
            <a:r>
              <a:rPr lang="en-US" altLang="en-US" dirty="0" smtClean="0"/>
              <a:t>) </a:t>
            </a:r>
          </a:p>
        </p:txBody>
      </p:sp>
    </p:spTree>
    <p:extLst>
      <p:ext uri="{BB962C8B-B14F-4D97-AF65-F5344CB8AC3E}">
        <p14:creationId xmlns:p14="http://schemas.microsoft.com/office/powerpoint/2010/main" val="297202377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508000" y="457200"/>
            <a:ext cx="10363200" cy="381000"/>
          </a:xfrm>
        </p:spPr>
        <p:txBody>
          <a:bodyPr>
            <a:normAutofit fontScale="90000"/>
          </a:bodyPr>
          <a:lstStyle/>
          <a:p>
            <a:r>
              <a:rPr lang="en-US" altLang="en-US" dirty="0" smtClean="0"/>
              <a:t>NCI EDRN Curation Challenges</a:t>
            </a:r>
          </a:p>
        </p:txBody>
      </p:sp>
      <p:sp>
        <p:nvSpPr>
          <p:cNvPr id="6147" name="Content Placeholder 2"/>
          <p:cNvSpPr>
            <a:spLocks noGrp="1"/>
          </p:cNvSpPr>
          <p:nvPr>
            <p:ph idx="1"/>
          </p:nvPr>
        </p:nvSpPr>
        <p:spPr>
          <a:xfrm>
            <a:off x="914400" y="1600200"/>
            <a:ext cx="9855200" cy="3581400"/>
          </a:xfrm>
        </p:spPr>
        <p:txBody>
          <a:bodyPr/>
          <a:lstStyle/>
          <a:p>
            <a:r>
              <a:rPr lang="en-US" altLang="en-US" sz="2000" dirty="0" smtClean="0"/>
              <a:t>EDRN has 40+ independently funded institutions contributing cancer biomarker data derived from their research aims</a:t>
            </a:r>
          </a:p>
          <a:p>
            <a:r>
              <a:rPr lang="en-US" altLang="en-US" sz="2000" dirty="0" smtClean="0"/>
              <a:t>Each institution provides their own metadata to describe their research process and results</a:t>
            </a:r>
          </a:p>
          <a:p>
            <a:r>
              <a:rPr lang="en-US" altLang="en-US" sz="2000" dirty="0" smtClean="0"/>
              <a:t>Despite the existence of an EDRN ontology, there is currently no mandate for implementation of the EDRN ontology in each research project within the consortium</a:t>
            </a:r>
          </a:p>
          <a:p>
            <a:r>
              <a:rPr lang="en-US" altLang="en-US" sz="2000" dirty="0" smtClean="0"/>
              <a:t>EDRN curation staff must determine the origin of the metadata and perform mapping between ontologies as needed</a:t>
            </a:r>
          </a:p>
          <a:p>
            <a:endParaRPr lang="en-US" altLang="en-US" sz="2000" dirty="0" smtClean="0"/>
          </a:p>
        </p:txBody>
      </p:sp>
      <p:sp>
        <p:nvSpPr>
          <p:cNvPr id="614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en-US" altLang="en-US" sz="1200" dirty="0">
              <a:solidFill>
                <a:srgbClr val="606060"/>
              </a:solidFill>
            </a:endParaRPr>
          </a:p>
        </p:txBody>
      </p:sp>
      <p:sp>
        <p:nvSpPr>
          <p:cNvPr id="61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fld id="{188DF946-0C57-41B1-AA17-46899881B2E6}" type="slidenum">
              <a:rPr lang="en-US" altLang="en-US" sz="1200">
                <a:solidFill>
                  <a:srgbClr val="606060"/>
                </a:solidFill>
              </a:rPr>
              <a:pPr eaLnBrk="1" hangingPunct="1">
                <a:spcBef>
                  <a:spcPct val="0"/>
                </a:spcBef>
                <a:buFontTx/>
                <a:buNone/>
              </a:pPr>
              <a:t>33</a:t>
            </a:fld>
            <a:endParaRPr lang="en-US" altLang="en-US" sz="1200">
              <a:solidFill>
                <a:srgbClr val="606060"/>
              </a:solidFill>
            </a:endParaRPr>
          </a:p>
        </p:txBody>
      </p:sp>
    </p:spTree>
    <p:extLst>
      <p:ext uri="{BB962C8B-B14F-4D97-AF65-F5344CB8AC3E}">
        <p14:creationId xmlns:p14="http://schemas.microsoft.com/office/powerpoint/2010/main" val="48688235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6259"/>
            <a:ext cx="10972800" cy="624989"/>
          </a:xfrm>
        </p:spPr>
        <p:txBody>
          <a:bodyPr>
            <a:normAutofit/>
          </a:bodyPr>
          <a:lstStyle/>
          <a:p>
            <a:r>
              <a:rPr lang="en-US" sz="2800" dirty="0" smtClean="0"/>
              <a:t>Application of Cancer-DO Slim terms</a:t>
            </a:r>
            <a:endParaRPr lang="en-US" sz="2800" dirty="0"/>
          </a:p>
        </p:txBody>
      </p:sp>
      <p:sp>
        <p:nvSpPr>
          <p:cNvPr id="3" name="Content Placeholder 2"/>
          <p:cNvSpPr>
            <a:spLocks noGrp="1"/>
          </p:cNvSpPr>
          <p:nvPr>
            <p:ph idx="1"/>
          </p:nvPr>
        </p:nvSpPr>
        <p:spPr>
          <a:xfrm>
            <a:off x="501456" y="937902"/>
            <a:ext cx="11080944" cy="5237268"/>
          </a:xfrm>
        </p:spPr>
        <p:txBody>
          <a:bodyPr>
            <a:normAutofit/>
          </a:bodyPr>
          <a:lstStyle/>
          <a:p>
            <a:r>
              <a:rPr lang="en-US" sz="2400" dirty="0" smtClean="0"/>
              <a:t>For pan-cancer analysis across datasets from multiple sources </a:t>
            </a:r>
            <a:r>
              <a:rPr lang="en-US" sz="2400" dirty="0" smtClean="0">
                <a:sym typeface="Wingdings"/>
              </a:rPr>
              <a:t> </a:t>
            </a:r>
            <a:r>
              <a:rPr lang="en-US" sz="2400" dirty="0" smtClean="0"/>
              <a:t>providing better annotation, data integrations and mining capabilities</a:t>
            </a:r>
          </a:p>
          <a:p>
            <a:pPr lvl="1"/>
            <a:r>
              <a:rPr lang="en-US" sz="2000" dirty="0" err="1" smtClean="0"/>
              <a:t>BioXpress</a:t>
            </a:r>
            <a:r>
              <a:rPr lang="en-US" sz="2000" dirty="0" smtClean="0"/>
              <a:t>: Human </a:t>
            </a:r>
            <a:r>
              <a:rPr lang="en-US" sz="2000" dirty="0"/>
              <a:t>gene expression data related to </a:t>
            </a:r>
            <a:r>
              <a:rPr lang="en-US" sz="2000" dirty="0" smtClean="0"/>
              <a:t>cancer, </a:t>
            </a:r>
            <a:r>
              <a:rPr lang="en-US" sz="2000" dirty="0"/>
              <a:t>26 </a:t>
            </a:r>
            <a:r>
              <a:rPr lang="en-US" sz="2000" dirty="0" smtClean="0"/>
              <a:t>cancer-DO slim </a:t>
            </a:r>
            <a:r>
              <a:rPr lang="en-US" sz="2000" dirty="0"/>
              <a:t>terms</a:t>
            </a:r>
            <a:r>
              <a:rPr lang="en-US" sz="2000" dirty="0" smtClean="0"/>
              <a:t> (</a:t>
            </a:r>
            <a:r>
              <a:rPr lang="en-US" sz="2000" dirty="0"/>
              <a:t>https://</a:t>
            </a:r>
            <a:r>
              <a:rPr lang="en-US" sz="2000" dirty="0" smtClean="0"/>
              <a:t>hive.biochemistry.gwu.edu/tools/bioxpress)</a:t>
            </a:r>
          </a:p>
          <a:p>
            <a:pPr lvl="1"/>
            <a:r>
              <a:rPr lang="en-US" sz="2000" dirty="0" err="1" smtClean="0"/>
              <a:t>BioMuta</a:t>
            </a:r>
            <a:r>
              <a:rPr lang="en-US" sz="2000" dirty="0" smtClean="0"/>
              <a:t>: Human cancer </a:t>
            </a:r>
            <a:r>
              <a:rPr lang="en-US" sz="2000" dirty="0"/>
              <a:t>associated single-nucleotide </a:t>
            </a:r>
            <a:r>
              <a:rPr lang="en-US" sz="2000" dirty="0" smtClean="0"/>
              <a:t>variations, SNVs, 26 cancer-DO slim terms (https</a:t>
            </a:r>
            <a:r>
              <a:rPr lang="en-US" sz="2000" dirty="0"/>
              <a:t>://hive.biochemistry.gwu.edu/tools/biomuta)</a:t>
            </a:r>
            <a:endParaRPr lang="en-US" sz="2000" dirty="0" smtClean="0"/>
          </a:p>
          <a:p>
            <a:pPr lvl="1"/>
            <a:r>
              <a:rPr lang="en-US" sz="2000" dirty="0" smtClean="0"/>
              <a:t>Example usage of </a:t>
            </a:r>
            <a:r>
              <a:rPr lang="en-US" sz="2000" dirty="0" err="1" smtClean="0"/>
              <a:t>BioMuta</a:t>
            </a:r>
            <a:r>
              <a:rPr lang="en-US" sz="2000" dirty="0"/>
              <a:t>: Human germline and pan-cancer </a:t>
            </a:r>
            <a:r>
              <a:rPr lang="en-US" sz="2000" dirty="0" err="1"/>
              <a:t>variomes</a:t>
            </a:r>
            <a:r>
              <a:rPr lang="en-US" sz="2000" dirty="0"/>
              <a:t> and their distinct functional </a:t>
            </a:r>
            <a:r>
              <a:rPr lang="en-US" sz="2000" dirty="0" smtClean="0"/>
              <a:t>profiles. PMID: 25232094)</a:t>
            </a:r>
          </a:p>
          <a:p>
            <a:r>
              <a:rPr lang="en-US" sz="2400" dirty="0" smtClean="0">
                <a:sym typeface="Wingdings"/>
              </a:rPr>
              <a:t>Mapped cancer terms enable integrative analysis of expression and mutation data</a:t>
            </a:r>
            <a:endParaRPr lang="en-US" sz="2400" dirty="0" smtClean="0"/>
          </a:p>
          <a:p>
            <a:r>
              <a:rPr lang="en-US" sz="2400" dirty="0" smtClean="0"/>
              <a:t>Allows better organization leading to better search and browsing capabilities of genomic data</a:t>
            </a:r>
          </a:p>
          <a:p>
            <a:pPr marL="0" indent="0">
              <a:buNone/>
            </a:pPr>
            <a:endParaRPr lang="en-US" sz="2400" dirty="0" smtClean="0"/>
          </a:p>
        </p:txBody>
      </p:sp>
    </p:spTree>
    <p:extLst>
      <p:ext uri="{BB962C8B-B14F-4D97-AF65-F5344CB8AC3E}">
        <p14:creationId xmlns:p14="http://schemas.microsoft.com/office/powerpoint/2010/main" val="4039959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560325"/>
          </a:xfrm>
        </p:spPr>
        <p:txBody>
          <a:bodyPr>
            <a:normAutofit/>
          </a:bodyPr>
          <a:lstStyle/>
          <a:p>
            <a:r>
              <a:rPr lang="en-US" sz="2800" dirty="0" smtClean="0"/>
              <a:t>Our challenges</a:t>
            </a:r>
            <a:endParaRPr lang="en-US" sz="2800" dirty="0"/>
          </a:p>
        </p:txBody>
      </p:sp>
      <p:sp>
        <p:nvSpPr>
          <p:cNvPr id="3" name="Content Placeholder 2"/>
          <p:cNvSpPr>
            <a:spLocks noGrp="1"/>
          </p:cNvSpPr>
          <p:nvPr>
            <p:ph idx="1"/>
          </p:nvPr>
        </p:nvSpPr>
        <p:spPr>
          <a:xfrm>
            <a:off x="301540" y="1165470"/>
            <a:ext cx="11644011" cy="4960694"/>
          </a:xfrm>
        </p:spPr>
        <p:txBody>
          <a:bodyPr>
            <a:normAutofit/>
          </a:bodyPr>
          <a:lstStyle/>
          <a:p>
            <a:r>
              <a:rPr lang="en-US" sz="2400" dirty="0" smtClean="0"/>
              <a:t>Criteria for classification (organ/cell type/cancer causes/anatomy)?</a:t>
            </a:r>
          </a:p>
          <a:p>
            <a:r>
              <a:rPr lang="en-US" sz="2400" dirty="0" smtClean="0"/>
              <a:t>How many levels of DO child terms are needed?</a:t>
            </a:r>
          </a:p>
          <a:p>
            <a:r>
              <a:rPr lang="en-US" sz="2400" dirty="0"/>
              <a:t>A</a:t>
            </a:r>
            <a:r>
              <a:rPr lang="en-US" sz="2400" dirty="0" smtClean="0"/>
              <a:t>bbreviations of cancer slim terms needed to be unified?</a:t>
            </a:r>
          </a:p>
          <a:p>
            <a:endParaRPr lang="en-US" sz="2400" dirty="0" smtClean="0"/>
          </a:p>
          <a:p>
            <a:r>
              <a:rPr lang="en-US" sz="2400" dirty="0" smtClean="0"/>
              <a:t>Resources that have mutation/expression data which is mapped to multiple cancers. How to integrate such data</a:t>
            </a:r>
            <a:endParaRPr lang="en-US" sz="2400" dirty="0"/>
          </a:p>
          <a:p>
            <a:pPr lvl="1"/>
            <a:r>
              <a:rPr lang="en-US" sz="2000" b="1" dirty="0" smtClean="0"/>
              <a:t>e.g</a:t>
            </a:r>
            <a:r>
              <a:rPr lang="en-US" sz="2000" b="1" dirty="0"/>
              <a:t>. </a:t>
            </a:r>
            <a:r>
              <a:rPr lang="en-US" sz="2000" dirty="0" smtClean="0"/>
              <a:t>Breast-</a:t>
            </a:r>
            <a:r>
              <a:rPr lang="en-US" sz="2000" dirty="0" err="1" smtClean="0"/>
              <a:t>ovarian_cancer</a:t>
            </a:r>
            <a:r>
              <a:rPr lang="en-US" sz="2000" dirty="0" smtClean="0"/>
              <a:t>  (map to Breast cancer &amp; Ovarian 		cancer? Will this lead to errors? Any need for joining terms?)</a:t>
            </a:r>
            <a:endParaRPr lang="en-US" sz="2000" dirty="0">
              <a:solidFill>
                <a:schemeClr val="dk1"/>
              </a:solidFill>
            </a:endParaRPr>
          </a:p>
          <a:p>
            <a:pPr lvl="1"/>
            <a:r>
              <a:rPr lang="en-US" sz="2000" b="1" dirty="0" smtClean="0">
                <a:solidFill>
                  <a:schemeClr val="dk1"/>
                </a:solidFill>
              </a:rPr>
              <a:t>e.g. </a:t>
            </a:r>
            <a:r>
              <a:rPr lang="en-US" sz="2000" dirty="0" err="1" smtClean="0"/>
              <a:t>Lynch_syndrome|Endometrial_carcinoma</a:t>
            </a:r>
            <a:r>
              <a:rPr lang="en-US" sz="2000" dirty="0" smtClean="0"/>
              <a:t> (Lynch syndrome is </a:t>
            </a:r>
            <a:r>
              <a:rPr lang="en-US" sz="2000" dirty="0"/>
              <a:t>autosomal dominant </a:t>
            </a:r>
            <a:r>
              <a:rPr lang="en-US" sz="2000" dirty="0" smtClean="0"/>
              <a:t>(</a:t>
            </a:r>
            <a:r>
              <a:rPr lang="en-US" sz="2000" dirty="0"/>
              <a:t>DOID:3883</a:t>
            </a:r>
            <a:r>
              <a:rPr lang="en-US" sz="2000" dirty="0" smtClean="0"/>
              <a:t>), increasing </a:t>
            </a:r>
            <a:r>
              <a:rPr lang="en-US" sz="2000" dirty="0"/>
              <a:t>the risk of many types of </a:t>
            </a:r>
            <a:r>
              <a:rPr lang="en-US" sz="2000" dirty="0" smtClean="0"/>
              <a:t>cancer, classify as benign not worry about it for the cancer slim project?)</a:t>
            </a:r>
            <a:endParaRPr lang="en-US" sz="2000" dirty="0"/>
          </a:p>
          <a:p>
            <a:pPr marL="0" indent="0">
              <a:buNone/>
            </a:pPr>
            <a:endParaRPr lang="en-US" sz="2400" dirty="0" smtClean="0"/>
          </a:p>
        </p:txBody>
      </p:sp>
    </p:spTree>
    <p:extLst>
      <p:ext uri="{BB962C8B-B14F-4D97-AF65-F5344CB8AC3E}">
        <p14:creationId xmlns:p14="http://schemas.microsoft.com/office/powerpoint/2010/main" val="593669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4-06-11 at 10.12.5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703" y="1039790"/>
            <a:ext cx="5078983" cy="2452918"/>
          </a:xfrm>
          <a:prstGeom prst="rect">
            <a:avLst/>
          </a:prstGeom>
          <a:ln>
            <a:solidFill>
              <a:srgbClr val="4F81BD"/>
            </a:solidFill>
          </a:ln>
        </p:spPr>
      </p:pic>
      <p:pic>
        <p:nvPicPr>
          <p:cNvPr id="16" name="Picture 15" descr="Screen Shot 2014-06-11 at 11.25.2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3701" y="70972"/>
            <a:ext cx="4961467" cy="6096000"/>
          </a:xfrm>
          <a:prstGeom prst="rect">
            <a:avLst/>
          </a:prstGeom>
          <a:ln>
            <a:solidFill>
              <a:srgbClr val="4F81BD"/>
            </a:solidFill>
          </a:ln>
        </p:spPr>
      </p:pic>
      <p:sp>
        <p:nvSpPr>
          <p:cNvPr id="3" name="Rectangle 2"/>
          <p:cNvSpPr/>
          <p:nvPr/>
        </p:nvSpPr>
        <p:spPr>
          <a:xfrm>
            <a:off x="7546357" y="6211182"/>
            <a:ext cx="3468167" cy="646331"/>
          </a:xfrm>
          <a:prstGeom prst="rect">
            <a:avLst/>
          </a:prstGeom>
        </p:spPr>
        <p:txBody>
          <a:bodyPr wrap="none">
            <a:spAutoFit/>
          </a:bodyPr>
          <a:lstStyle/>
          <a:p>
            <a:r>
              <a:rPr lang="en-US" b="1" dirty="0" smtClean="0"/>
              <a:t>6,570 </a:t>
            </a:r>
            <a:r>
              <a:rPr lang="en-US" b="1" dirty="0"/>
              <a:t>disease </a:t>
            </a:r>
            <a:r>
              <a:rPr lang="en-US" b="1" dirty="0" smtClean="0"/>
              <a:t>terms (38% defined)</a:t>
            </a:r>
            <a:endParaRPr lang="en-US" dirty="0"/>
          </a:p>
          <a:p>
            <a:r>
              <a:rPr lang="en-US" dirty="0" smtClean="0"/>
              <a:t>37,988 </a:t>
            </a:r>
            <a:r>
              <a:rPr lang="en-US" dirty="0" err="1"/>
              <a:t>xref</a:t>
            </a:r>
            <a:r>
              <a:rPr lang="en-US" dirty="0"/>
              <a:t> mappings </a:t>
            </a:r>
          </a:p>
        </p:txBody>
      </p:sp>
      <p:sp>
        <p:nvSpPr>
          <p:cNvPr id="4" name="Rectangle 3"/>
          <p:cNvSpPr/>
          <p:nvPr/>
        </p:nvSpPr>
        <p:spPr>
          <a:xfrm>
            <a:off x="389983" y="87857"/>
            <a:ext cx="3441968" cy="738664"/>
          </a:xfrm>
          <a:prstGeom prst="rect">
            <a:avLst/>
          </a:prstGeom>
        </p:spPr>
        <p:txBody>
          <a:bodyPr wrap="none">
            <a:spAutoFit/>
          </a:bodyPr>
          <a:lstStyle/>
          <a:p>
            <a:r>
              <a:rPr lang="en-US" sz="2400" b="1" dirty="0"/>
              <a:t>Human Disease </a:t>
            </a:r>
            <a:r>
              <a:rPr lang="en-US" sz="2400" b="1" dirty="0" smtClean="0"/>
              <a:t>Ontology</a:t>
            </a:r>
          </a:p>
          <a:p>
            <a:r>
              <a:rPr lang="en-US" b="1" dirty="0" smtClean="0"/>
              <a:t>http://</a:t>
            </a:r>
            <a:r>
              <a:rPr lang="en-US" b="1" dirty="0" err="1" smtClean="0"/>
              <a:t>www.disease-ontology.org</a:t>
            </a:r>
            <a:endParaRPr lang="en-US" b="1" dirty="0"/>
          </a:p>
        </p:txBody>
      </p:sp>
      <p:pic>
        <p:nvPicPr>
          <p:cNvPr id="2" name="Picture 1"/>
          <p:cNvPicPr>
            <a:picLocks noChangeAspect="1"/>
          </p:cNvPicPr>
          <p:nvPr/>
        </p:nvPicPr>
        <p:blipFill>
          <a:blip r:embed="rId5"/>
          <a:stretch>
            <a:fillRect/>
          </a:stretch>
        </p:blipFill>
        <p:spPr>
          <a:xfrm>
            <a:off x="387962" y="4066848"/>
            <a:ext cx="1701441" cy="1596924"/>
          </a:xfrm>
          <a:prstGeom prst="rect">
            <a:avLst/>
          </a:prstGeom>
          <a:ln>
            <a:solidFill>
              <a:srgbClr val="4F81BD"/>
            </a:solidFill>
          </a:ln>
        </p:spPr>
      </p:pic>
      <p:sp>
        <p:nvSpPr>
          <p:cNvPr id="7" name="Rectangle 6"/>
          <p:cNvSpPr/>
          <p:nvPr/>
        </p:nvSpPr>
        <p:spPr>
          <a:xfrm>
            <a:off x="292368" y="5896390"/>
            <a:ext cx="6096000" cy="923330"/>
          </a:xfrm>
          <a:prstGeom prst="rect">
            <a:avLst/>
          </a:prstGeom>
        </p:spPr>
        <p:txBody>
          <a:bodyPr>
            <a:spAutoFit/>
          </a:bodyPr>
          <a:lstStyle/>
          <a:p>
            <a:pPr algn="ctr"/>
            <a:r>
              <a:rPr lang="en-US" b="1" dirty="0" smtClean="0"/>
              <a:t>Lynn M. Schriml           Elvira Mitraka</a:t>
            </a:r>
          </a:p>
          <a:p>
            <a:pPr algn="ctr"/>
            <a:r>
              <a:rPr lang="en-US" b="1" dirty="0" smtClean="0"/>
              <a:t>University of Maryland, School of Medicine</a:t>
            </a:r>
          </a:p>
          <a:p>
            <a:pPr algn="ctr"/>
            <a:r>
              <a:rPr lang="en-US" b="1" dirty="0" smtClean="0"/>
              <a:t>Institute for Genome Sciences</a:t>
            </a:r>
          </a:p>
        </p:txBody>
      </p:sp>
      <p:pic>
        <p:nvPicPr>
          <p:cNvPr id="8" name="Picture 7" descr="Photo-2.png"/>
          <p:cNvPicPr>
            <a:picLocks noChangeAspect="1"/>
          </p:cNvPicPr>
          <p:nvPr/>
        </p:nvPicPr>
        <p:blipFill rotWithShape="1">
          <a:blip r:embed="rId6">
            <a:extLst>
              <a:ext uri="{28A0092B-C50C-407E-A947-70E740481C1C}">
                <a14:useLocalDpi xmlns:a14="http://schemas.microsoft.com/office/drawing/2010/main" val="0"/>
              </a:ext>
            </a:extLst>
          </a:blip>
          <a:srcRect l="9499" t="12100" r="1337" b="16642"/>
          <a:stretch/>
        </p:blipFill>
        <p:spPr>
          <a:xfrm>
            <a:off x="3602731" y="4066848"/>
            <a:ext cx="1831381" cy="1596924"/>
          </a:xfrm>
          <a:prstGeom prst="rect">
            <a:avLst/>
          </a:prstGeom>
          <a:ln>
            <a:solidFill>
              <a:srgbClr val="4F81BD"/>
            </a:solidFill>
          </a:ln>
        </p:spPr>
      </p:pic>
    </p:spTree>
    <p:extLst>
      <p:ext uri="{BB962C8B-B14F-4D97-AF65-F5344CB8AC3E}">
        <p14:creationId xmlns:p14="http://schemas.microsoft.com/office/powerpoint/2010/main" val="265578162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p:cNvCxnSpPr/>
          <p:nvPr/>
        </p:nvCxnSpPr>
        <p:spPr>
          <a:xfrm>
            <a:off x="6432305" y="3797904"/>
            <a:ext cx="2033500" cy="2245262"/>
          </a:xfrm>
          <a:prstGeom prst="line">
            <a:avLst/>
          </a:prstGeom>
          <a:ln w="76200" cmpd="sng">
            <a:solidFill>
              <a:schemeClr val="accent1">
                <a:lumMod val="40000"/>
                <a:lumOff val="60000"/>
                <a:alpha val="6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4552414" y="3801850"/>
            <a:ext cx="1847356" cy="2416950"/>
          </a:xfrm>
          <a:prstGeom prst="line">
            <a:avLst/>
          </a:prstGeom>
          <a:ln w="76200" cmpd="sng">
            <a:solidFill>
              <a:schemeClr val="accent1">
                <a:lumMod val="40000"/>
                <a:lumOff val="60000"/>
                <a:alpha val="60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2023294" y="3801851"/>
            <a:ext cx="4178547" cy="544711"/>
          </a:xfrm>
          <a:prstGeom prst="line">
            <a:avLst/>
          </a:prstGeom>
          <a:ln w="76200" cmpd="sng">
            <a:solidFill>
              <a:schemeClr val="accent1">
                <a:lumMod val="40000"/>
                <a:lumOff val="60000"/>
                <a:alpha val="60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H="1" flipV="1">
            <a:off x="6201840" y="395893"/>
            <a:ext cx="203200" cy="3402013"/>
          </a:xfrm>
          <a:prstGeom prst="line">
            <a:avLst/>
          </a:prstGeom>
          <a:ln w="76200" cmpd="sng">
            <a:solidFill>
              <a:schemeClr val="accent1">
                <a:lumMod val="40000"/>
                <a:lumOff val="60000"/>
                <a:alpha val="6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6432304" y="1154685"/>
            <a:ext cx="2496584" cy="2490818"/>
          </a:xfrm>
          <a:prstGeom prst="line">
            <a:avLst/>
          </a:prstGeom>
          <a:ln w="76200" cmpd="sng">
            <a:solidFill>
              <a:schemeClr val="accent1">
                <a:lumMod val="40000"/>
                <a:lumOff val="60000"/>
                <a:alpha val="60000"/>
              </a:schemeClr>
            </a:solidFill>
          </a:ln>
        </p:spPr>
        <p:style>
          <a:lnRef idx="2">
            <a:schemeClr val="accent1"/>
          </a:lnRef>
          <a:fillRef idx="0">
            <a:schemeClr val="accent1"/>
          </a:fillRef>
          <a:effectRef idx="1">
            <a:schemeClr val="accent1"/>
          </a:effectRef>
          <a:fontRef idx="minor">
            <a:schemeClr val="tx1"/>
          </a:fontRef>
        </p:style>
      </p:cxnSp>
      <p:sp>
        <p:nvSpPr>
          <p:cNvPr id="12" name="Donut 11"/>
          <p:cNvSpPr/>
          <p:nvPr/>
        </p:nvSpPr>
        <p:spPr>
          <a:xfrm>
            <a:off x="1443010" y="56817"/>
            <a:ext cx="9663119" cy="6741972"/>
          </a:xfrm>
          <a:prstGeom prst="donut">
            <a:avLst>
              <a:gd name="adj" fmla="val 6057"/>
            </a:avLst>
          </a:prstGeom>
          <a:solidFill>
            <a:srgbClr val="3366FF">
              <a:alpha val="43000"/>
            </a:srgbClr>
          </a:solidFill>
          <a:ln>
            <a:solidFill>
              <a:schemeClr val="accent1">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8" name="Picture 7"/>
          <p:cNvPicPr>
            <a:picLocks noChangeAspect="1"/>
          </p:cNvPicPr>
          <p:nvPr/>
        </p:nvPicPr>
        <p:blipFill>
          <a:blip r:embed="rId3"/>
          <a:stretch>
            <a:fillRect/>
          </a:stretch>
        </p:blipFill>
        <p:spPr>
          <a:xfrm>
            <a:off x="742258" y="586229"/>
            <a:ext cx="2642681" cy="420100"/>
          </a:xfrm>
          <a:prstGeom prst="rect">
            <a:avLst/>
          </a:prstGeom>
          <a:ln>
            <a:solidFill>
              <a:srgbClr val="0000FF"/>
            </a:solidFill>
          </a:ln>
        </p:spPr>
      </p:pic>
      <p:cxnSp>
        <p:nvCxnSpPr>
          <p:cNvPr id="16" name="Straight Connector 15"/>
          <p:cNvCxnSpPr/>
          <p:nvPr/>
        </p:nvCxnSpPr>
        <p:spPr>
          <a:xfrm flipH="1" flipV="1">
            <a:off x="3364828" y="1307084"/>
            <a:ext cx="3034941" cy="2490820"/>
          </a:xfrm>
          <a:prstGeom prst="line">
            <a:avLst/>
          </a:prstGeom>
          <a:ln w="76200" cmpd="sng">
            <a:solidFill>
              <a:schemeClr val="accent1">
                <a:lumMod val="40000"/>
                <a:lumOff val="60000"/>
                <a:alpha val="60000"/>
              </a:schemeClr>
            </a:solidFill>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rotWithShape="1">
          <a:blip r:embed="rId4"/>
          <a:srcRect l="1" r="36838"/>
          <a:stretch/>
        </p:blipFill>
        <p:spPr>
          <a:xfrm>
            <a:off x="742258" y="5509806"/>
            <a:ext cx="2988476" cy="533360"/>
          </a:xfrm>
          <a:prstGeom prst="rect">
            <a:avLst/>
          </a:prstGeom>
          <a:ln>
            <a:solidFill>
              <a:srgbClr val="4F81BD"/>
            </a:solidFill>
          </a:ln>
        </p:spPr>
      </p:pic>
      <p:cxnSp>
        <p:nvCxnSpPr>
          <p:cNvPr id="23" name="Straight Connector 22"/>
          <p:cNvCxnSpPr/>
          <p:nvPr/>
        </p:nvCxnSpPr>
        <p:spPr>
          <a:xfrm>
            <a:off x="6432304" y="3797905"/>
            <a:ext cx="3750147" cy="1266211"/>
          </a:xfrm>
          <a:prstGeom prst="line">
            <a:avLst/>
          </a:prstGeom>
          <a:ln w="76200" cmpd="sng">
            <a:solidFill>
              <a:schemeClr val="accent1">
                <a:lumMod val="40000"/>
                <a:lumOff val="60000"/>
                <a:alpha val="6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6405040" y="2622784"/>
            <a:ext cx="3997333" cy="1175121"/>
          </a:xfrm>
          <a:prstGeom prst="line">
            <a:avLst/>
          </a:prstGeom>
          <a:ln w="76200" cmpd="sng">
            <a:solidFill>
              <a:schemeClr val="accent1">
                <a:lumMod val="40000"/>
                <a:lumOff val="60000"/>
                <a:alpha val="6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flipV="1">
            <a:off x="2243219" y="2622784"/>
            <a:ext cx="4189085" cy="1179067"/>
          </a:xfrm>
          <a:prstGeom prst="line">
            <a:avLst/>
          </a:prstGeom>
          <a:ln w="76200" cmpd="sng">
            <a:solidFill>
              <a:schemeClr val="accent1">
                <a:lumMod val="40000"/>
                <a:lumOff val="60000"/>
                <a:alpha val="60000"/>
              </a:schemeClr>
            </a:solidFill>
          </a:ln>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5" cstate="print"/>
          <a:srcRect r="68672"/>
          <a:stretch>
            <a:fillRect/>
          </a:stretch>
        </p:blipFill>
        <p:spPr>
          <a:xfrm>
            <a:off x="4678538" y="2926810"/>
            <a:ext cx="3591021" cy="1168064"/>
          </a:xfrm>
          <a:prstGeom prst="rect">
            <a:avLst/>
          </a:prstGeom>
          <a:ln w="38100" cmpd="sng">
            <a:solidFill>
              <a:srgbClr val="4F81BD"/>
            </a:solidFill>
          </a:ln>
        </p:spPr>
      </p:pic>
      <p:sp>
        <p:nvSpPr>
          <p:cNvPr id="41" name="TextBox 40"/>
          <p:cNvSpPr txBox="1"/>
          <p:nvPr/>
        </p:nvSpPr>
        <p:spPr>
          <a:xfrm>
            <a:off x="5241400" y="2003480"/>
            <a:ext cx="2089272" cy="923330"/>
          </a:xfrm>
          <a:prstGeom prst="rect">
            <a:avLst/>
          </a:prstGeom>
          <a:noFill/>
        </p:spPr>
        <p:txBody>
          <a:bodyPr wrap="square" rtlCol="0">
            <a:spAutoFit/>
          </a:bodyPr>
          <a:lstStyle/>
          <a:p>
            <a:r>
              <a:rPr lang="en-US" b="1" dirty="0" smtClean="0"/>
              <a:t>Disease classification by etiology</a:t>
            </a:r>
            <a:endParaRPr lang="en-US" b="1" dirty="0"/>
          </a:p>
        </p:txBody>
      </p:sp>
      <p:sp>
        <p:nvSpPr>
          <p:cNvPr id="2" name="Rectangle 1"/>
          <p:cNvSpPr/>
          <p:nvPr/>
        </p:nvSpPr>
        <p:spPr>
          <a:xfrm>
            <a:off x="1322676" y="6249246"/>
            <a:ext cx="2357248" cy="307777"/>
          </a:xfrm>
          <a:prstGeom prst="rect">
            <a:avLst/>
          </a:prstGeom>
        </p:spPr>
        <p:txBody>
          <a:bodyPr wrap="none">
            <a:spAutoFit/>
          </a:bodyPr>
          <a:lstStyle/>
          <a:p>
            <a:r>
              <a:rPr lang="en-US" sz="1400" dirty="0" smtClean="0"/>
              <a:t>3296 OMIM IDs – 1152 DOIDs </a:t>
            </a:r>
            <a:endParaRPr lang="en-US" sz="1400" dirty="0"/>
          </a:p>
        </p:txBody>
      </p:sp>
      <p:pic>
        <p:nvPicPr>
          <p:cNvPr id="21" name="Picture 20" descr="Unknown.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22939" y="563016"/>
            <a:ext cx="1446445" cy="1084834"/>
          </a:xfrm>
          <a:prstGeom prst="rect">
            <a:avLst/>
          </a:prstGeom>
        </p:spPr>
      </p:pic>
      <p:sp>
        <p:nvSpPr>
          <p:cNvPr id="22" name="TextBox 21"/>
          <p:cNvSpPr txBox="1"/>
          <p:nvPr/>
        </p:nvSpPr>
        <p:spPr>
          <a:xfrm>
            <a:off x="9677240" y="1514337"/>
            <a:ext cx="2467816" cy="400110"/>
          </a:xfrm>
          <a:prstGeom prst="rect">
            <a:avLst/>
          </a:prstGeom>
          <a:noFill/>
        </p:spPr>
        <p:txBody>
          <a:bodyPr wrap="square" rtlCol="0">
            <a:spAutoFit/>
          </a:bodyPr>
          <a:lstStyle/>
          <a:p>
            <a:r>
              <a:rPr lang="en-US" sz="2000" b="1" dirty="0" smtClean="0"/>
              <a:t>Gene Wiki</a:t>
            </a:r>
            <a:endParaRPr lang="en-US" sz="2000" b="1" dirty="0"/>
          </a:p>
        </p:txBody>
      </p:sp>
      <p:sp>
        <p:nvSpPr>
          <p:cNvPr id="3" name="Rectangle 2"/>
          <p:cNvSpPr/>
          <p:nvPr/>
        </p:nvSpPr>
        <p:spPr>
          <a:xfrm>
            <a:off x="8304671" y="153154"/>
            <a:ext cx="2789646" cy="369332"/>
          </a:xfrm>
          <a:prstGeom prst="rect">
            <a:avLst/>
          </a:prstGeom>
        </p:spPr>
        <p:txBody>
          <a:bodyPr wrap="none">
            <a:spAutoFit/>
          </a:bodyPr>
          <a:lstStyle/>
          <a:p>
            <a:r>
              <a:rPr lang="en-US" dirty="0"/>
              <a:t>NIH/NIGMS R01 GM089820 </a:t>
            </a:r>
          </a:p>
        </p:txBody>
      </p:sp>
      <p:sp>
        <p:nvSpPr>
          <p:cNvPr id="4" name="TextBox 3"/>
          <p:cNvSpPr txBox="1"/>
          <p:nvPr/>
        </p:nvSpPr>
        <p:spPr>
          <a:xfrm>
            <a:off x="7281936" y="5719505"/>
            <a:ext cx="3751632" cy="584776"/>
          </a:xfrm>
          <a:prstGeom prst="rect">
            <a:avLst/>
          </a:prstGeom>
          <a:noFill/>
        </p:spPr>
        <p:txBody>
          <a:bodyPr wrap="square" rtlCol="0">
            <a:spAutoFit/>
          </a:bodyPr>
          <a:lstStyle/>
          <a:p>
            <a:r>
              <a:rPr lang="en-US" sz="1600" b="1" dirty="0" smtClean="0">
                <a:solidFill>
                  <a:schemeClr val="bg2">
                    <a:lumMod val="25000"/>
                  </a:schemeClr>
                </a:solidFill>
              </a:rPr>
              <a:t>1,226 </a:t>
            </a:r>
            <a:r>
              <a:rPr lang="en-US" sz="1600" b="1" dirty="0">
                <a:solidFill>
                  <a:schemeClr val="bg2">
                    <a:lumMod val="25000"/>
                  </a:schemeClr>
                </a:solidFill>
              </a:rPr>
              <a:t>pathways and reactions </a:t>
            </a:r>
            <a:r>
              <a:rPr lang="en-US" sz="1600" b="1" dirty="0" smtClean="0">
                <a:solidFill>
                  <a:schemeClr val="bg2">
                    <a:lumMod val="25000"/>
                  </a:schemeClr>
                </a:solidFill>
              </a:rPr>
              <a:t>&amp; </a:t>
            </a:r>
            <a:r>
              <a:rPr lang="en-US" sz="1600" b="1" dirty="0">
                <a:solidFill>
                  <a:schemeClr val="bg2">
                    <a:lumMod val="25000"/>
                  </a:schemeClr>
                </a:solidFill>
              </a:rPr>
              <a:t>2,167 proteins and complexes </a:t>
            </a:r>
            <a:endParaRPr lang="en-US" sz="1600" b="1" dirty="0" smtClean="0">
              <a:solidFill>
                <a:schemeClr val="bg2">
                  <a:lumMod val="25000"/>
                </a:schemeClr>
              </a:solidFill>
            </a:endParaRPr>
          </a:p>
        </p:txBody>
      </p:sp>
      <p:sp>
        <p:nvSpPr>
          <p:cNvPr id="13" name="Rectangle 12"/>
          <p:cNvSpPr/>
          <p:nvPr/>
        </p:nvSpPr>
        <p:spPr>
          <a:xfrm>
            <a:off x="8701840" y="1815414"/>
            <a:ext cx="3537259" cy="923330"/>
          </a:xfrm>
          <a:prstGeom prst="rect">
            <a:avLst/>
          </a:prstGeom>
        </p:spPr>
        <p:txBody>
          <a:bodyPr wrap="none">
            <a:spAutoFit/>
          </a:bodyPr>
          <a:lstStyle/>
          <a:p>
            <a:pPr algn="r"/>
            <a:r>
              <a:rPr lang="en-US" b="1" dirty="0" err="1" smtClean="0"/>
              <a:t>Wikidata</a:t>
            </a:r>
            <a:r>
              <a:rPr lang="en-US" b="1" dirty="0" smtClean="0"/>
              <a:t>:</a:t>
            </a:r>
            <a:r>
              <a:rPr lang="en-US" dirty="0" smtClean="0"/>
              <a:t> </a:t>
            </a:r>
          </a:p>
          <a:p>
            <a:pPr algn="r"/>
            <a:r>
              <a:rPr lang="en-US" dirty="0" smtClean="0"/>
              <a:t>creation </a:t>
            </a:r>
            <a:r>
              <a:rPr lang="en-US" dirty="0"/>
              <a:t>of ~2,500 common </a:t>
            </a:r>
            <a:r>
              <a:rPr lang="en-US" dirty="0" smtClean="0"/>
              <a:t>disease </a:t>
            </a:r>
          </a:p>
          <a:p>
            <a:pPr algn="r"/>
            <a:r>
              <a:rPr lang="en-US" dirty="0" smtClean="0"/>
              <a:t>&amp; </a:t>
            </a:r>
            <a:r>
              <a:rPr lang="en-US" dirty="0"/>
              <a:t>the ~4,000 rare disease</a:t>
            </a:r>
            <a:r>
              <a:rPr lang="en-US" dirty="0" smtClean="0"/>
              <a:t> </a:t>
            </a:r>
            <a:endParaRPr lang="en-US" dirty="0"/>
          </a:p>
        </p:txBody>
      </p:sp>
      <p:sp>
        <p:nvSpPr>
          <p:cNvPr id="15" name="TextBox 14"/>
          <p:cNvSpPr txBox="1"/>
          <p:nvPr/>
        </p:nvSpPr>
        <p:spPr>
          <a:xfrm>
            <a:off x="7347459" y="1167896"/>
            <a:ext cx="3175480" cy="338554"/>
          </a:xfrm>
          <a:prstGeom prst="rect">
            <a:avLst/>
          </a:prstGeom>
          <a:noFill/>
        </p:spPr>
        <p:txBody>
          <a:bodyPr wrap="square" rtlCol="0">
            <a:spAutoFit/>
          </a:bodyPr>
          <a:lstStyle/>
          <a:p>
            <a:r>
              <a:rPr lang="en-US" sz="1600" dirty="0" err="1" smtClean="0"/>
              <a:t>Wikidata</a:t>
            </a:r>
            <a:r>
              <a:rPr lang="en-US" sz="1600" dirty="0" smtClean="0"/>
              <a:t> #’s: 5,512 terms</a:t>
            </a:r>
            <a:endParaRPr lang="en-US" sz="1600" dirty="0"/>
          </a:p>
        </p:txBody>
      </p:sp>
      <p:sp>
        <p:nvSpPr>
          <p:cNvPr id="25" name="TextBox 24"/>
          <p:cNvSpPr txBox="1"/>
          <p:nvPr/>
        </p:nvSpPr>
        <p:spPr>
          <a:xfrm>
            <a:off x="2168146" y="932754"/>
            <a:ext cx="2204972" cy="338554"/>
          </a:xfrm>
          <a:prstGeom prst="rect">
            <a:avLst/>
          </a:prstGeom>
          <a:noFill/>
        </p:spPr>
        <p:txBody>
          <a:bodyPr wrap="square" rtlCol="0">
            <a:spAutoFit/>
          </a:bodyPr>
          <a:lstStyle/>
          <a:p>
            <a:r>
              <a:rPr lang="en-US" sz="1600" dirty="0" smtClean="0"/>
              <a:t>1,600 terms</a:t>
            </a:r>
            <a:endParaRPr lang="en-US" sz="1600" dirty="0"/>
          </a:p>
        </p:txBody>
      </p:sp>
      <p:sp>
        <p:nvSpPr>
          <p:cNvPr id="28" name="TextBox 27"/>
          <p:cNvSpPr txBox="1"/>
          <p:nvPr/>
        </p:nvSpPr>
        <p:spPr>
          <a:xfrm>
            <a:off x="396463" y="3967574"/>
            <a:ext cx="3002893" cy="1107996"/>
          </a:xfrm>
          <a:prstGeom prst="rect">
            <a:avLst/>
          </a:prstGeom>
          <a:noFill/>
        </p:spPr>
        <p:txBody>
          <a:bodyPr wrap="square" rtlCol="0">
            <a:spAutoFit/>
          </a:bodyPr>
          <a:lstStyle/>
          <a:p>
            <a:r>
              <a:rPr lang="en-US" b="1" dirty="0" err="1" smtClean="0">
                <a:solidFill>
                  <a:schemeClr val="accent4">
                    <a:lumMod val="75000"/>
                  </a:schemeClr>
                </a:solidFill>
              </a:rPr>
              <a:t>DO_Cancer</a:t>
            </a:r>
            <a:r>
              <a:rPr lang="en-US" b="1" dirty="0" smtClean="0">
                <a:solidFill>
                  <a:schemeClr val="accent4">
                    <a:lumMod val="75000"/>
                  </a:schemeClr>
                </a:solidFill>
              </a:rPr>
              <a:t> slim </a:t>
            </a:r>
          </a:p>
          <a:p>
            <a:r>
              <a:rPr lang="en-US" sz="1600" b="1" dirty="0" smtClean="0">
                <a:solidFill>
                  <a:schemeClr val="accent4">
                    <a:lumMod val="75000"/>
                  </a:schemeClr>
                </a:solidFill>
              </a:rPr>
              <a:t>(393 terms)</a:t>
            </a:r>
          </a:p>
          <a:p>
            <a:r>
              <a:rPr lang="en-US" sz="1600" b="1" dirty="0" smtClean="0">
                <a:solidFill>
                  <a:schemeClr val="accent4">
                    <a:lumMod val="75000"/>
                  </a:schemeClr>
                </a:solidFill>
              </a:rPr>
              <a:t>NCI, COSMIC, TCGA, GW: Raja Mazumder</a:t>
            </a:r>
            <a:endParaRPr lang="en-US" sz="1600" b="1" dirty="0">
              <a:solidFill>
                <a:schemeClr val="accent4">
                  <a:lumMod val="75000"/>
                </a:schemeClr>
              </a:solidFill>
            </a:endParaRPr>
          </a:p>
        </p:txBody>
      </p:sp>
      <p:sp>
        <p:nvSpPr>
          <p:cNvPr id="30" name="Rectangle 29"/>
          <p:cNvSpPr/>
          <p:nvPr/>
        </p:nvSpPr>
        <p:spPr>
          <a:xfrm>
            <a:off x="6432304" y="708459"/>
            <a:ext cx="4002651" cy="369332"/>
          </a:xfrm>
          <a:prstGeom prst="rect">
            <a:avLst/>
          </a:prstGeom>
        </p:spPr>
        <p:txBody>
          <a:bodyPr wrap="square">
            <a:spAutoFit/>
          </a:bodyPr>
          <a:lstStyle/>
          <a:p>
            <a:r>
              <a:rPr lang="en-US" b="1" dirty="0" smtClean="0"/>
              <a:t>Genes </a:t>
            </a:r>
            <a:r>
              <a:rPr lang="en-US" b="1" dirty="0"/>
              <a:t>– Diseases – </a:t>
            </a:r>
            <a:r>
              <a:rPr lang="en-US" b="1" dirty="0" smtClean="0"/>
              <a:t>Drugs</a:t>
            </a:r>
            <a:endParaRPr lang="en-US" b="1" dirty="0"/>
          </a:p>
        </p:txBody>
      </p:sp>
      <p:sp>
        <p:nvSpPr>
          <p:cNvPr id="32" name="TextBox 31"/>
          <p:cNvSpPr txBox="1"/>
          <p:nvPr/>
        </p:nvSpPr>
        <p:spPr>
          <a:xfrm>
            <a:off x="4055352" y="4517065"/>
            <a:ext cx="4387409" cy="584776"/>
          </a:xfrm>
          <a:prstGeom prst="rect">
            <a:avLst/>
          </a:prstGeom>
          <a:noFill/>
        </p:spPr>
        <p:txBody>
          <a:bodyPr wrap="square" rtlCol="0">
            <a:spAutoFit/>
          </a:bodyPr>
          <a:lstStyle/>
          <a:p>
            <a:pPr algn="ctr"/>
            <a:r>
              <a:rPr lang="en-US" sz="1600" dirty="0" smtClean="0"/>
              <a:t>DO web: 1,380/month</a:t>
            </a:r>
          </a:p>
          <a:p>
            <a:pPr algn="ctr"/>
            <a:r>
              <a:rPr lang="en-US" sz="1600" dirty="0" smtClean="0"/>
              <a:t>BioPortal: #3, 896 hits in 01/2015</a:t>
            </a:r>
            <a:endParaRPr lang="en-US" sz="1600" dirty="0"/>
          </a:p>
        </p:txBody>
      </p:sp>
      <p:pic>
        <p:nvPicPr>
          <p:cNvPr id="38" name="Picture 9" descr="C:\Users\fbristow\Dropbox\IRIDA_Share\All Workgroups\Logos\Genome Canada.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2352" y="33426248"/>
            <a:ext cx="4047067" cy="184149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9" descr="C:\Users\fbristow\Dropbox\IRIDA_Share\All Workgroups\Logos\Genome Canada.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5552" y="33632688"/>
            <a:ext cx="4047067" cy="1841499"/>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9543359" y="4052830"/>
            <a:ext cx="2640324" cy="584776"/>
          </a:xfrm>
          <a:prstGeom prst="rect">
            <a:avLst/>
          </a:prstGeom>
          <a:noFill/>
        </p:spPr>
        <p:txBody>
          <a:bodyPr wrap="square" rtlCol="0">
            <a:spAutoFit/>
          </a:bodyPr>
          <a:lstStyle/>
          <a:p>
            <a:r>
              <a:rPr lang="en-US" sz="1600" dirty="0" smtClean="0"/>
              <a:t>510 genetic diseases</a:t>
            </a:r>
          </a:p>
          <a:p>
            <a:r>
              <a:rPr lang="en-US" sz="1600" dirty="0" err="1" smtClean="0"/>
              <a:t>DO_MGI_slim</a:t>
            </a:r>
            <a:endParaRPr lang="en-US" sz="1600" dirty="0"/>
          </a:p>
        </p:txBody>
      </p:sp>
      <p:pic>
        <p:nvPicPr>
          <p:cNvPr id="40" name="Picture 39"/>
          <p:cNvPicPr>
            <a:picLocks noChangeAspect="1"/>
          </p:cNvPicPr>
          <p:nvPr/>
        </p:nvPicPr>
        <p:blipFill>
          <a:blip r:embed="rId8"/>
          <a:stretch>
            <a:fillRect/>
          </a:stretch>
        </p:blipFill>
        <p:spPr>
          <a:xfrm>
            <a:off x="8928888" y="4883058"/>
            <a:ext cx="2569627" cy="836447"/>
          </a:xfrm>
          <a:prstGeom prst="rect">
            <a:avLst/>
          </a:prstGeom>
          <a:ln>
            <a:solidFill>
              <a:srgbClr val="0000FF"/>
            </a:solidFill>
          </a:ln>
        </p:spPr>
      </p:pic>
      <p:pic>
        <p:nvPicPr>
          <p:cNvPr id="45" name="Picture 44"/>
          <p:cNvPicPr>
            <a:picLocks noChangeAspect="1"/>
          </p:cNvPicPr>
          <p:nvPr/>
        </p:nvPicPr>
        <p:blipFill rotWithShape="1">
          <a:blip r:embed="rId9"/>
          <a:srcRect t="20569" b="26418"/>
          <a:stretch/>
        </p:blipFill>
        <p:spPr>
          <a:xfrm>
            <a:off x="10218238" y="3283294"/>
            <a:ext cx="1775780" cy="706042"/>
          </a:xfrm>
          <a:prstGeom prst="rect">
            <a:avLst/>
          </a:prstGeom>
          <a:ln>
            <a:solidFill>
              <a:srgbClr val="0000FF"/>
            </a:solidFill>
          </a:ln>
        </p:spPr>
      </p:pic>
      <p:pic>
        <p:nvPicPr>
          <p:cNvPr id="46" name="Picture 45"/>
          <p:cNvPicPr>
            <a:picLocks noChangeAspect="1"/>
          </p:cNvPicPr>
          <p:nvPr/>
        </p:nvPicPr>
        <p:blipFill rotWithShape="1">
          <a:blip r:embed="rId10"/>
          <a:srcRect t="22916" b="30105"/>
          <a:stretch/>
        </p:blipFill>
        <p:spPr>
          <a:xfrm>
            <a:off x="175378" y="1234682"/>
            <a:ext cx="2887761" cy="431842"/>
          </a:xfrm>
          <a:prstGeom prst="rect">
            <a:avLst/>
          </a:prstGeom>
          <a:ln>
            <a:solidFill>
              <a:srgbClr val="0000FF"/>
            </a:solidFill>
          </a:ln>
        </p:spPr>
      </p:pic>
      <p:pic>
        <p:nvPicPr>
          <p:cNvPr id="50" name="Picture 49"/>
          <p:cNvPicPr>
            <a:picLocks noChangeAspect="1"/>
          </p:cNvPicPr>
          <p:nvPr/>
        </p:nvPicPr>
        <p:blipFill>
          <a:blip r:embed="rId11"/>
          <a:stretch>
            <a:fillRect/>
          </a:stretch>
        </p:blipFill>
        <p:spPr>
          <a:xfrm>
            <a:off x="473960" y="2439592"/>
            <a:ext cx="2126045" cy="487219"/>
          </a:xfrm>
          <a:prstGeom prst="rect">
            <a:avLst/>
          </a:prstGeom>
          <a:ln>
            <a:solidFill>
              <a:srgbClr val="4F81BD"/>
            </a:solidFill>
          </a:ln>
        </p:spPr>
      </p:pic>
    </p:spTree>
    <p:extLst>
      <p:ext uri="{BB962C8B-B14F-4D97-AF65-F5344CB8AC3E}">
        <p14:creationId xmlns:p14="http://schemas.microsoft.com/office/powerpoint/2010/main" val="145443560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5-04-17 at 1.42.3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1" y="0"/>
            <a:ext cx="10054015" cy="6858000"/>
          </a:xfrm>
          <a:prstGeom prst="rect">
            <a:avLst/>
          </a:prstGeom>
          <a:ln>
            <a:solidFill>
              <a:srgbClr val="4F81BD"/>
            </a:solidFill>
          </a:ln>
        </p:spPr>
      </p:pic>
    </p:spTree>
    <p:extLst>
      <p:ext uri="{BB962C8B-B14F-4D97-AF65-F5344CB8AC3E}">
        <p14:creationId xmlns:p14="http://schemas.microsoft.com/office/powerpoint/2010/main" val="2488621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86329" y="593719"/>
            <a:ext cx="4631111" cy="5796502"/>
            <a:chOff x="286329" y="593719"/>
            <a:chExt cx="4631111" cy="5796502"/>
          </a:xfrm>
        </p:grpSpPr>
        <p:pic>
          <p:nvPicPr>
            <p:cNvPr id="2" name="Picture 1"/>
            <p:cNvPicPr>
              <a:picLocks noChangeAspect="1"/>
            </p:cNvPicPr>
            <p:nvPr/>
          </p:nvPicPr>
          <p:blipFill>
            <a:blip r:embed="rId2"/>
            <a:stretch>
              <a:fillRect/>
            </a:stretch>
          </p:blipFill>
          <p:spPr>
            <a:xfrm>
              <a:off x="286329" y="2088940"/>
              <a:ext cx="4631111" cy="430128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9623" y="619760"/>
              <a:ext cx="697817" cy="1177566"/>
            </a:xfrm>
            <a:prstGeom prst="rect">
              <a:avLst/>
            </a:prstGeom>
          </p:spPr>
        </p:pic>
        <p:pic>
          <p:nvPicPr>
            <p:cNvPr id="1026" name="Picture 2" descr="Blue Primary NLM NIH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329" y="1420528"/>
              <a:ext cx="3347634" cy="5276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cience.nichd.nih.gov/confluence/download/attachments/34472103/NIH_Master_Logo_2Color-JPG.jpg?version=1&amp;modificationDate=1363890817000&amp;api=v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329" y="593719"/>
              <a:ext cx="2922905" cy="450615"/>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nvSpPr>
        <p:spPr>
          <a:xfrm>
            <a:off x="6617749" y="380304"/>
            <a:ext cx="5344159" cy="1200329"/>
          </a:xfrm>
          <a:prstGeom prst="rect">
            <a:avLst/>
          </a:prstGeom>
          <a:noFill/>
        </p:spPr>
        <p:txBody>
          <a:bodyPr wrap="square" rtlCol="0">
            <a:spAutoFit/>
          </a:bodyPr>
          <a:lstStyle/>
          <a:p>
            <a:r>
              <a:rPr lang="en-US" dirty="0" smtClean="0"/>
              <a:t>There are multiple databases at NCBI that manage information about cancer. </a:t>
            </a:r>
            <a:r>
              <a:rPr lang="en-US" dirty="0"/>
              <a:t> </a:t>
            </a:r>
            <a:r>
              <a:rPr lang="en-US" dirty="0" smtClean="0"/>
              <a:t> In addition to GTR, ClinVar, and MedGen, which are covered in the next slides, PubMed, </a:t>
            </a:r>
            <a:r>
              <a:rPr lang="en-US" dirty="0" err="1" smtClean="0"/>
              <a:t>dbGaP</a:t>
            </a:r>
            <a:r>
              <a:rPr lang="en-US" dirty="0" smtClean="0"/>
              <a:t> and </a:t>
            </a:r>
            <a:r>
              <a:rPr lang="en-US" dirty="0" err="1" smtClean="0"/>
              <a:t>ClinicalTrials</a:t>
            </a:r>
            <a:r>
              <a:rPr lang="en-US" dirty="0"/>
              <a:t> </a:t>
            </a:r>
            <a:r>
              <a:rPr lang="en-US" dirty="0" smtClean="0"/>
              <a:t> use MeSH, </a:t>
            </a:r>
            <a:endParaRPr lang="en-US" dirty="0"/>
          </a:p>
        </p:txBody>
      </p:sp>
      <p:pic>
        <p:nvPicPr>
          <p:cNvPr id="1032" name="Picture 8" descr="http://nnlm.gov/sea/images/dbgap.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7893" y="2891818"/>
            <a:ext cx="3067050" cy="85725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ubMed.gov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64844" y="1787095"/>
            <a:ext cx="3166745" cy="102153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www.nlm.nih.gov/images/meshhead.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29380" y="2297861"/>
            <a:ext cx="793116" cy="87242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617749" y="4010006"/>
            <a:ext cx="4744720" cy="1200329"/>
          </a:xfrm>
          <a:prstGeom prst="rect">
            <a:avLst/>
          </a:prstGeom>
          <a:noFill/>
        </p:spPr>
        <p:txBody>
          <a:bodyPr wrap="square" rtlCol="0">
            <a:spAutoFit/>
          </a:bodyPr>
          <a:lstStyle/>
          <a:p>
            <a:r>
              <a:rPr lang="en-US" dirty="0" smtClean="0"/>
              <a:t>and databases, such as </a:t>
            </a:r>
            <a:r>
              <a:rPr lang="en-US" dirty="0" err="1" smtClean="0"/>
              <a:t>Biosample</a:t>
            </a:r>
            <a:r>
              <a:rPr lang="en-US" dirty="0" smtClean="0"/>
              <a:t> and its linked databases, use what the submitter provides for metadata until resources can be established to map the content to standard values.</a:t>
            </a:r>
            <a:endParaRPr lang="en-US" dirty="0"/>
          </a:p>
        </p:txBody>
      </p:sp>
      <p:pic>
        <p:nvPicPr>
          <p:cNvPr id="10" name="Picture 9"/>
          <p:cNvPicPr>
            <a:picLocks noChangeAspect="1"/>
          </p:cNvPicPr>
          <p:nvPr/>
        </p:nvPicPr>
        <p:blipFill>
          <a:blip r:embed="rId9"/>
          <a:stretch>
            <a:fillRect/>
          </a:stretch>
        </p:blipFill>
        <p:spPr>
          <a:xfrm>
            <a:off x="6596380" y="5416000"/>
            <a:ext cx="4853940" cy="853044"/>
          </a:xfrm>
          <a:prstGeom prst="rect">
            <a:avLst/>
          </a:prstGeom>
        </p:spPr>
      </p:pic>
      <p:pic>
        <p:nvPicPr>
          <p:cNvPr id="3" name="Picture 2" descr="ClinicalTrials.gov"/>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27373" y="3404417"/>
            <a:ext cx="2362200" cy="314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40955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6041</TotalTime>
  <Words>3167</Words>
  <Application>Microsoft Macintosh PowerPoint</Application>
  <PresentationFormat>Custom</PresentationFormat>
  <Paragraphs>408</Paragraphs>
  <Slides>33</Slides>
  <Notes>19</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Disease Ontology (DO) Cancer Project  DO_Cancer_Slim version 1.0</vt:lpstr>
      <vt:lpstr>In Progress DO_Cancer_Slim version 2.0</vt:lpstr>
      <vt:lpstr>Application of Cancer-DO Slim terms</vt:lpstr>
      <vt:lpstr>Our challenges</vt:lpstr>
      <vt:lpstr>PowerPoint Presentation</vt:lpstr>
      <vt:lpstr>PowerPoint Presentation</vt:lpstr>
      <vt:lpstr>PowerPoint Presentation</vt:lpstr>
      <vt:lpstr>PowerPoint Presentation</vt:lpstr>
      <vt:lpstr>Disease vocabularies in ClinVar, GTR, and MedGen</vt:lpstr>
      <vt:lpstr>Curator challenges</vt:lpstr>
      <vt:lpstr>http://www.ebi.ac.uk/efo/</vt:lpstr>
      <vt:lpstr>PowerPoint Presentation</vt:lpstr>
      <vt:lpstr>Challenges in axiomatising rare diseases</vt:lpstr>
      <vt:lpstr>Summary Facts: NCI Thesaurus and EVS (Enterprise Vocabulary Services)</vt:lpstr>
      <vt:lpstr>EVS Purpose and Scope</vt:lpstr>
      <vt:lpstr>NCI Unified, Open Infrastructure LexEVS Server &amp; NCI Term Browser http://nciterms.nci.nih.gov/ </vt:lpstr>
      <vt:lpstr>NCI Thesaurus (NCIt) Browser: https://ncit.nci.nih.gov  </vt:lpstr>
      <vt:lpstr>NCIt Neoplasm Core Subset – in progress</vt:lpstr>
      <vt:lpstr>EVS Resources</vt:lpstr>
      <vt:lpstr>Mouse Genome Informatics www.informatics.jax.org</vt:lpstr>
      <vt:lpstr>Mouse Genome Informatics www.informatics.jax.org</vt:lpstr>
      <vt:lpstr>PRO in OBO Foundry</vt:lpstr>
      <vt:lpstr>PRO Framework for  Protein-Disease Understanding</vt:lpstr>
      <vt:lpstr>PowerPoint Presentation</vt:lpstr>
      <vt:lpstr>Protein-Disease Relations </vt:lpstr>
      <vt:lpstr>PowerPoint Presentation</vt:lpstr>
      <vt:lpstr>Resource : the NCI Genomic Data Commons</vt:lpstr>
      <vt:lpstr>Disease Vocabularies</vt:lpstr>
      <vt:lpstr>Primary Challenge</vt:lpstr>
      <vt:lpstr>NCI Early Detection Research Network  (EDRN)</vt:lpstr>
      <vt:lpstr>EDRN Biomarker Database (BMDB) </vt:lpstr>
      <vt:lpstr>NCI EDRN Curation Challenges</vt:lpstr>
    </vt:vector>
  </TitlesOfParts>
  <Company>NCBI-NLM-NIH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Maglott, Donna (NIH/NLM/NCBI) [E]</dc:creator>
  <cp:lastModifiedBy>Lynn Schriml</cp:lastModifiedBy>
  <cp:revision>24</cp:revision>
  <dcterms:created xsi:type="dcterms:W3CDTF">2016-03-29T15:31:19Z</dcterms:created>
  <dcterms:modified xsi:type="dcterms:W3CDTF">2016-04-07T16:26:26Z</dcterms:modified>
</cp:coreProperties>
</file>